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5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E0E"/>
    <a:srgbClr val="0F1313"/>
    <a:srgbClr val="ADBBBB"/>
    <a:srgbClr val="A6B6B6"/>
    <a:srgbClr val="92A4A4"/>
    <a:srgbClr val="ABAF87"/>
    <a:srgbClr val="C5C8A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51DA911-1317-4E1D-8FDB-CFE38E1A2352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2560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28ED93D-7F14-432D-8270-3A643CEB4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cddsidebar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28600"/>
            <a:ext cx="7010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1828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8580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EAFC0-D8E6-44CE-9B33-5132B2012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79DD2-B882-4227-AFAB-4785FF5CD0ED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ECA1D-D594-4747-A546-2C6E8626B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32FBB-DA04-4C6E-A1EF-7783D198546A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9E302-40D8-43D3-9DBA-7FBC2E2D6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46777-7748-42D4-8381-548965883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BCF84-9099-4E42-9837-D5A8F6D18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5EB65-7E69-4140-9748-C628D4152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38B03-0DED-4F2D-8CED-781211CCE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514A8-AF63-422E-AFC1-BC94DFFFE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BEDBA-1A69-442D-9905-DA115A8A1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5DB3B-11A5-4CAB-9389-323D038A09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91972-C879-403A-BF0A-FF62B98E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cddsidebar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0104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46E6C-5354-46D5-B7A2-7E0B4D8BF487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37089-18D2-4B21-863A-60758E877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B70CF-3830-455F-AF0D-080FE1475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E48F7-9FDC-424C-B810-916059E61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E1AE0-FBFE-48EB-BD6D-3F3AE8E4B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D3395-D48E-4C6C-B6A7-2D2992DBAB17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CBB50-E523-4D80-BBB3-3626693FF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8F47-A496-420F-9EBC-1F653199AEF9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EEC09-27D8-4EEF-AE37-497A446E0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D8379-E367-41D9-94B1-053020493095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418EB-DD15-412E-92F0-DA13899D3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AF1D-F82D-474B-A532-5409FDE39B74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87BE-7834-43AF-88C8-1B8935270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2168B-07B0-498C-8788-D12FDB38ECCF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62B64-4051-4769-8492-769C9DE19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2F792-C512-4ECE-BDD0-83D0CA7A7C96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84DFF-E248-4205-BE22-5D937868C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B1404-DCB2-42D6-98C4-16996610B19D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56F4-9D16-41A5-895F-BA96BD0DA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09AADC-5F21-4891-B630-288391932727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D42814-E074-4D7D-855E-4ED8707A3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9" descr="icddsidebar3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52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9B5B1A-228D-4CFE-BB29-9EEC404B7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icdd.com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ctrTitle" idx="4294967295"/>
          </p:nvPr>
        </p:nvSpPr>
        <p:spPr>
          <a:xfrm>
            <a:off x="1905000" y="304800"/>
            <a:ext cx="7010400" cy="1066800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Castellar" pitchFamily="18" charset="0"/>
              </a:rPr>
              <a:t>The SubFile Search</a:t>
            </a:r>
          </a:p>
        </p:txBody>
      </p:sp>
      <p:sp>
        <p:nvSpPr>
          <p:cNvPr id="26626" name="Subtitle 2"/>
          <p:cNvSpPr>
            <a:spLocks noGrp="1"/>
          </p:cNvSpPr>
          <p:nvPr>
            <p:ph type="subTitle" idx="4294967295"/>
          </p:nvPr>
        </p:nvSpPr>
        <p:spPr>
          <a:xfrm>
            <a:off x="2438400" y="18288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en-US" smtClean="0">
              <a:solidFill>
                <a:srgbClr val="FFFFFF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endParaRPr lang="en-US" smtClean="0">
              <a:solidFill>
                <a:srgbClr val="FFFFFF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2438400" y="1600200"/>
            <a:ext cx="627697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000" b="1">
                <a:latin typeface="Castellar" pitchFamily="18" charset="0"/>
                <a:cs typeface="Arial" charset="0"/>
              </a:rPr>
              <a:t>              In this tutorial,</a:t>
            </a:r>
          </a:p>
          <a:p>
            <a:pPr marL="342900" indent="-342900"/>
            <a:r>
              <a:rPr lang="en-US" sz="2000" b="1">
                <a:latin typeface="Castellar" pitchFamily="18" charset="0"/>
                <a:cs typeface="Arial" charset="0"/>
              </a:rPr>
              <a:t>the following Topics are covered:</a:t>
            </a:r>
          </a:p>
          <a:p>
            <a:pPr marL="342900" indent="-342900"/>
            <a:endParaRPr lang="en-US" sz="2000" b="1">
              <a:latin typeface="Castellar" pitchFamily="18" charset="0"/>
              <a:cs typeface="Arial" charset="0"/>
            </a:endParaRPr>
          </a:p>
          <a:p>
            <a:pPr marL="742950" lvl="1" indent="-285750">
              <a:buFontTx/>
              <a:buAutoNum type="arabicPeriod"/>
            </a:pPr>
            <a:r>
              <a:rPr lang="en-US" sz="2000" b="1">
                <a:latin typeface="Castellar" pitchFamily="18" charset="0"/>
                <a:cs typeface="Arial" charset="0"/>
              </a:rPr>
              <a:t>What is a Subfile?</a:t>
            </a:r>
          </a:p>
          <a:p>
            <a:pPr marL="342900" indent="-342900">
              <a:buFontTx/>
              <a:buAutoNum type="arabicPeriod"/>
            </a:pPr>
            <a:endParaRPr lang="en-US" sz="2000" b="1">
              <a:latin typeface="Castellar" pitchFamily="18" charset="0"/>
              <a:cs typeface="Arial" charset="0"/>
            </a:endParaRPr>
          </a:p>
          <a:p>
            <a:pPr marL="742950" lvl="1" indent="-285750">
              <a:buFontTx/>
              <a:buAutoNum type="arabicPeriod"/>
            </a:pPr>
            <a:r>
              <a:rPr lang="en-US" sz="2000" b="1">
                <a:latin typeface="Castellar" pitchFamily="18" charset="0"/>
                <a:cs typeface="Arial" charset="0"/>
              </a:rPr>
              <a:t>How is a subfile defined?</a:t>
            </a:r>
          </a:p>
          <a:p>
            <a:pPr marL="342900" indent="-342900">
              <a:buFontTx/>
              <a:buAutoNum type="arabicPeriod"/>
            </a:pPr>
            <a:endParaRPr lang="en-US" sz="2000" b="1">
              <a:latin typeface="Castellar" pitchFamily="18" charset="0"/>
              <a:cs typeface="Arial" charset="0"/>
            </a:endParaRPr>
          </a:p>
          <a:p>
            <a:pPr marL="742950" lvl="1" indent="-285750">
              <a:buFontTx/>
              <a:buAutoNum type="arabicPeriod"/>
            </a:pPr>
            <a:r>
              <a:rPr lang="en-US" sz="2000" b="1">
                <a:latin typeface="Castellar" pitchFamily="18" charset="0"/>
                <a:cs typeface="Arial" charset="0"/>
              </a:rPr>
              <a:t>LearN more about a subfile.</a:t>
            </a:r>
          </a:p>
          <a:p>
            <a:pPr marL="342900" indent="-342900">
              <a:buFontTx/>
              <a:buAutoNum type="arabicPeriod"/>
            </a:pPr>
            <a:endParaRPr lang="en-US" sz="2000" b="1">
              <a:latin typeface="Castellar" pitchFamily="18" charset="0"/>
              <a:cs typeface="Arial" charset="0"/>
            </a:endParaRPr>
          </a:p>
          <a:p>
            <a:pPr marL="742950" lvl="1" indent="-285750">
              <a:buFontTx/>
              <a:buAutoNum type="arabicPeriod"/>
            </a:pPr>
            <a:r>
              <a:rPr lang="en-US" sz="2000" b="1">
                <a:latin typeface="Castellar" pitchFamily="18" charset="0"/>
                <a:cs typeface="Arial" charset="0"/>
              </a:rPr>
              <a:t>Why use a Subfile?</a:t>
            </a:r>
          </a:p>
          <a:p>
            <a:pPr marL="342900" indent="-342900">
              <a:buFontTx/>
              <a:buAutoNum type="arabicPeriod"/>
            </a:pPr>
            <a:endParaRPr lang="en-US" sz="2000" b="1">
              <a:latin typeface="Castellar" pitchFamily="18" charset="0"/>
              <a:cs typeface="Arial" charset="0"/>
            </a:endParaRPr>
          </a:p>
          <a:p>
            <a:pPr marL="742950" lvl="1" indent="-285750">
              <a:buFontTx/>
              <a:buAutoNum type="arabicPeriod"/>
            </a:pPr>
            <a:r>
              <a:rPr lang="en-US" sz="2000" b="1">
                <a:latin typeface="Castellar" pitchFamily="18" charset="0"/>
                <a:cs typeface="Arial" charset="0"/>
              </a:rPr>
              <a:t>How to perform a Subfile search.</a:t>
            </a:r>
          </a:p>
          <a:p>
            <a:pPr marL="342900" indent="-342900">
              <a:buFontTx/>
              <a:buAutoNum type="arabicPeriod"/>
            </a:pPr>
            <a:endParaRPr lang="en-US" sz="2000" b="1">
              <a:latin typeface="Castellar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2"/>
          <p:cNvSpPr txBox="1">
            <a:spLocks noChangeArrowheads="1"/>
          </p:cNvSpPr>
          <p:nvPr/>
        </p:nvSpPr>
        <p:spPr bwMode="auto">
          <a:xfrm>
            <a:off x="0" y="2667000"/>
            <a:ext cx="1524000" cy="3282950"/>
          </a:xfrm>
          <a:prstGeom prst="rect">
            <a:avLst/>
          </a:prstGeom>
          <a:gradFill rotWithShape="1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cs typeface="Arial" charset="0"/>
              </a:rPr>
              <a:t>On the Periodic</a:t>
            </a:r>
          </a:p>
          <a:p>
            <a:r>
              <a:rPr lang="en-US" sz="1400" b="1">
                <a:cs typeface="Arial" charset="0"/>
              </a:rPr>
              <a:t>Table pane, click on </a:t>
            </a:r>
            <a:r>
              <a:rPr lang="en-US" sz="1400" b="1" u="sng">
                <a:solidFill>
                  <a:srgbClr val="FFFF00"/>
                </a:solidFill>
                <a:cs typeface="Arial" charset="0"/>
              </a:rPr>
              <a:t>Li.</a:t>
            </a:r>
          </a:p>
          <a:p>
            <a:endParaRPr lang="en-US" sz="1400" b="1" u="sng">
              <a:solidFill>
                <a:srgbClr val="FFFF00"/>
              </a:solidFill>
              <a:cs typeface="Arial" charset="0"/>
            </a:endParaRPr>
          </a:p>
          <a:p>
            <a:r>
              <a:rPr lang="en-US" sz="1400" b="1">
                <a:cs typeface="Arial" charset="0"/>
              </a:rPr>
              <a:t>Then click on</a:t>
            </a:r>
          </a:p>
          <a:p>
            <a:r>
              <a:rPr lang="en-US" sz="1400" b="1">
                <a:cs typeface="Arial" charset="0"/>
              </a:rPr>
              <a:t>the </a:t>
            </a:r>
            <a:r>
              <a:rPr lang="en-US" sz="1400" b="1" u="sng">
                <a:solidFill>
                  <a:srgbClr val="FFFF00"/>
                </a:solidFill>
                <a:cs typeface="Arial" charset="0"/>
              </a:rPr>
              <a:t>Add</a:t>
            </a:r>
            <a:r>
              <a:rPr lang="en-US" sz="14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sz="1400" b="1">
                <a:cs typeface="Arial" charset="0"/>
              </a:rPr>
              <a:t>button</a:t>
            </a:r>
          </a:p>
          <a:p>
            <a:r>
              <a:rPr lang="en-US" sz="1400" b="1">
                <a:cs typeface="Arial" charset="0"/>
              </a:rPr>
              <a:t>indicated by the red arrow.</a:t>
            </a:r>
          </a:p>
          <a:p>
            <a:endParaRPr lang="en-US" sz="1400" b="1">
              <a:cs typeface="Arial" charset="0"/>
            </a:endParaRPr>
          </a:p>
          <a:p>
            <a:r>
              <a:rPr lang="en-US" sz="1400" b="1">
                <a:cs typeface="Arial" charset="0"/>
              </a:rPr>
              <a:t>This search is more specific and returns a subset of all the battery materials.</a:t>
            </a:r>
            <a:endParaRPr lang="en-US" sz="2000" b="1">
              <a:latin typeface="Castellar" pitchFamily="18" charset="0"/>
              <a:cs typeface="Arial" charset="0"/>
            </a:endParaRPr>
          </a:p>
        </p:txBody>
      </p:sp>
      <p:pic>
        <p:nvPicPr>
          <p:cNvPr id="4505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28600"/>
            <a:ext cx="7288213" cy="637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1981200" y="1828800"/>
            <a:ext cx="685800" cy="68580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Line 5"/>
          <p:cNvSpPr>
            <a:spLocks noChangeShapeType="1"/>
          </p:cNvSpPr>
          <p:nvPr/>
        </p:nvSpPr>
        <p:spPr bwMode="auto">
          <a:xfrm flipH="1" flipV="1">
            <a:off x="6172200" y="1752600"/>
            <a:ext cx="381000" cy="304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868362"/>
          </a:xfrm>
        </p:spPr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47106" name="Rectangle 5"/>
          <p:cNvSpPr>
            <a:spLocks noGrp="1"/>
          </p:cNvSpPr>
          <p:nvPr>
            <p:ph type="body" idx="1"/>
          </p:nvPr>
        </p:nvSpPr>
        <p:spPr>
          <a:xfrm>
            <a:off x="1600200" y="1600200"/>
            <a:ext cx="75438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Subfiles are a convenient way to classify the enormous amount of data in the PDF.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Classifications are based on the chemistry, structure or application  of the material.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If the user knows something about the chemistry of the compound to be analyzed, the search can be greatly facilitated by the use of the appropriate subfile.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600200" y="4140200"/>
            <a:ext cx="75438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International Centre for Diffraction Data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12 Campus Boulevard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Newtown Square, PA 19073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Phone: 610.325.9814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Fax: 610.325.9823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33600" y="1828800"/>
            <a:ext cx="3124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alibri" pitchFamily="34" charset="0"/>
                <a:cs typeface="Arial" charset="0"/>
              </a:rPr>
              <a:t>Thank you for viewing our tutorial. Additional tutorials are available at the ICDD web site (</a:t>
            </a:r>
            <a:r>
              <a:rPr lang="en-US">
                <a:solidFill>
                  <a:srgbClr val="FFFF00"/>
                </a:solidFill>
                <a:latin typeface="Calibri" pitchFamily="34" charset="0"/>
                <a:cs typeface="Arial" charset="0"/>
                <a:hlinkClick r:id="rId2"/>
              </a:rPr>
              <a:t>www.icdd.com</a:t>
            </a:r>
            <a:r>
              <a:rPr lang="en-US">
                <a:latin typeface="Calibri" pitchFamily="34" charset="0"/>
                <a:cs typeface="Arial" charset="0"/>
              </a:rPr>
              <a:t>).</a:t>
            </a: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219075"/>
            <a:ext cx="3505200" cy="337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pPr eaLnBrk="1" hangingPunct="1"/>
            <a:r>
              <a:rPr lang="en-US" smtClean="0"/>
              <a:t>What is a Subfile?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1752600" y="1905000"/>
            <a:ext cx="7162800" cy="3352800"/>
          </a:xfrm>
        </p:spPr>
        <p:txBody>
          <a:bodyPr/>
          <a:lstStyle/>
          <a:p>
            <a:pPr eaLnBrk="1" hangingPunct="1"/>
            <a:r>
              <a:rPr lang="en-US" sz="3000" smtClean="0"/>
              <a:t>The ICDD Subfile is a grouping of materials based on their chemistry or field of application.</a:t>
            </a:r>
          </a:p>
          <a:p>
            <a:pPr eaLnBrk="1" hangingPunct="1"/>
            <a:r>
              <a:rPr lang="en-US" sz="3000" smtClean="0"/>
              <a:t>Considerable editorial effort is involved in defining a Subfile. This effort is on-going and subfile definitions are ever-evolving.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1752600" y="274638"/>
            <a:ext cx="6934200" cy="944562"/>
          </a:xfrm>
        </p:spPr>
        <p:txBody>
          <a:bodyPr/>
          <a:lstStyle/>
          <a:p>
            <a:pPr eaLnBrk="1" hangingPunct="1"/>
            <a:r>
              <a:rPr lang="en-US" smtClean="0"/>
              <a:t>How is a Subfile Defined?</a:t>
            </a:r>
          </a:p>
        </p:txBody>
      </p:sp>
      <p:sp>
        <p:nvSpPr>
          <p:cNvPr id="30722" name="Rectangle 4"/>
          <p:cNvSpPr>
            <a:spLocks/>
          </p:cNvSpPr>
          <p:nvPr/>
        </p:nvSpPr>
        <p:spPr bwMode="auto">
          <a:xfrm>
            <a:off x="2057400" y="1447800"/>
            <a:ext cx="6477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Subfiles may be defined in any of the following ways: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400">
                <a:latin typeface="Calibri" pitchFamily="34" charset="0"/>
              </a:rPr>
              <a:t>Chemical formula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Metals &amp; Alloys, some Explosives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400">
                <a:latin typeface="Calibri" pitchFamily="34" charset="0"/>
              </a:rPr>
              <a:t>Physical property characteristics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Ionic conductors, Ferroelectrics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400">
                <a:latin typeface="Calibri" pitchFamily="34" charset="0"/>
              </a:rPr>
              <a:t>Structural and/or crystallographic features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Perovskites, Polymers, Zeolites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400">
                <a:latin typeface="Calibri" pitchFamily="34" charset="0"/>
              </a:rPr>
              <a:t>By the material’s use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Bioceramics, Cement materials, Excipients</a:t>
            </a:r>
            <a:endParaRPr lang="en-US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PPT2E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371600"/>
            <a:ext cx="7361238" cy="511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2636838" y="1905000"/>
            <a:ext cx="2057400" cy="76200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1">
              <a:solidFill>
                <a:srgbClr val="FF3300"/>
              </a:solidFill>
              <a:latin typeface="Castellar" pitchFamily="18" charset="0"/>
              <a:cs typeface="Arial" charset="0"/>
            </a:endParaRP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0" y="2667000"/>
            <a:ext cx="1524000" cy="3070225"/>
          </a:xfrm>
          <a:prstGeom prst="rect">
            <a:avLst/>
          </a:prstGeom>
          <a:gradFill rotWithShape="1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cs typeface="Arial" charset="0"/>
              </a:rPr>
              <a:t>For more</a:t>
            </a:r>
          </a:p>
          <a:p>
            <a:r>
              <a:rPr lang="en-US" sz="1400" b="1">
                <a:cs typeface="Arial" charset="0"/>
              </a:rPr>
              <a:t>information </a:t>
            </a:r>
          </a:p>
          <a:p>
            <a:r>
              <a:rPr lang="en-US" sz="1400" b="1">
                <a:cs typeface="Arial" charset="0"/>
              </a:rPr>
              <a:t>about a specific Subfile, check the 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Help</a:t>
            </a:r>
            <a:r>
              <a:rPr lang="en-US" sz="14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sz="1400" b="1" u="sng">
                <a:solidFill>
                  <a:srgbClr val="FFFF00"/>
                </a:solidFill>
                <a:cs typeface="Arial" charset="0"/>
              </a:rPr>
              <a:t>Contents</a:t>
            </a:r>
            <a:r>
              <a:rPr lang="en-US" sz="1400" b="1">
                <a:solidFill>
                  <a:srgbClr val="FFFF00"/>
                </a:solidFill>
                <a:cs typeface="Arial" charset="0"/>
              </a:rPr>
              <a:t>.</a:t>
            </a:r>
          </a:p>
          <a:p>
            <a:endParaRPr lang="en-US" sz="1400" b="1">
              <a:cs typeface="Arial" charset="0"/>
            </a:endParaRPr>
          </a:p>
          <a:p>
            <a:r>
              <a:rPr lang="en-US" sz="1400" b="1">
                <a:cs typeface="Arial" charset="0"/>
              </a:rPr>
              <a:t>To open the</a:t>
            </a:r>
          </a:p>
          <a:p>
            <a:r>
              <a:rPr lang="en-US" sz="1400" b="1">
                <a:cs typeface="Arial" charset="0"/>
              </a:rPr>
              <a:t>Help document click on the word </a:t>
            </a:r>
            <a:r>
              <a:rPr lang="en-US" sz="1400" b="1" u="sng">
                <a:solidFill>
                  <a:srgbClr val="FFFF00"/>
                </a:solidFill>
                <a:cs typeface="Arial" charset="0"/>
              </a:rPr>
              <a:t>Help</a:t>
            </a:r>
            <a:r>
              <a:rPr lang="en-US" sz="1400" b="1">
                <a:cs typeface="Arial" charset="0"/>
              </a:rPr>
              <a:t> or press the </a:t>
            </a:r>
            <a:r>
              <a:rPr lang="en-US" sz="1400" b="1" u="sng">
                <a:solidFill>
                  <a:srgbClr val="FFFF00"/>
                </a:solidFill>
                <a:cs typeface="Arial" charset="0"/>
              </a:rPr>
              <a:t>F1</a:t>
            </a:r>
            <a:r>
              <a:rPr lang="en-US" sz="14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sz="1400" b="1">
                <a:cs typeface="Arial" charset="0"/>
              </a:rPr>
              <a:t>key on your keyboard.</a:t>
            </a: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2667000" y="152400"/>
            <a:ext cx="45196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astellar" pitchFamily="18" charset="0"/>
                <a:cs typeface="Arial" charset="0"/>
              </a:rPr>
              <a:t>The Subfile Help Document:</a:t>
            </a:r>
          </a:p>
          <a:p>
            <a:pPr algn="ctr"/>
            <a:r>
              <a:rPr lang="en-US" sz="2000" b="1">
                <a:cs typeface="Arial" charset="0"/>
              </a:rPr>
              <a:t>More information about a subfile </a:t>
            </a:r>
          </a:p>
          <a:p>
            <a:pPr algn="ctr"/>
            <a:r>
              <a:rPr lang="en-US" sz="2000" b="1">
                <a:cs typeface="Arial" charset="0"/>
              </a:rPr>
              <a:t>may be found in the </a:t>
            </a:r>
            <a:r>
              <a:rPr lang="en-US" sz="2000" b="1" u="sng">
                <a:solidFill>
                  <a:srgbClr val="FF3300"/>
                </a:solidFill>
                <a:cs typeface="Arial" charset="0"/>
              </a:rPr>
              <a:t>Help Contents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2"/>
          <p:cNvSpPr txBox="1">
            <a:spLocks noChangeArrowheads="1"/>
          </p:cNvSpPr>
          <p:nvPr/>
        </p:nvSpPr>
        <p:spPr bwMode="auto">
          <a:xfrm>
            <a:off x="0" y="1676400"/>
            <a:ext cx="1524000" cy="4133850"/>
          </a:xfrm>
          <a:prstGeom prst="rect">
            <a:avLst/>
          </a:prstGeom>
          <a:gradFill rotWithShape="1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cs typeface="Arial" charset="0"/>
              </a:rPr>
              <a:t>Within the help </a:t>
            </a:r>
          </a:p>
          <a:p>
            <a:r>
              <a:rPr lang="en-US" sz="1400" b="1">
                <a:cs typeface="Arial" charset="0"/>
              </a:rPr>
              <a:t>Document, open the </a:t>
            </a:r>
            <a:r>
              <a:rPr lang="en-US" sz="1400" b="1" u="sng">
                <a:solidFill>
                  <a:srgbClr val="FFFF00"/>
                </a:solidFill>
                <a:cs typeface="Arial" charset="0"/>
              </a:rPr>
              <a:t>Search</a:t>
            </a:r>
            <a:r>
              <a:rPr lang="en-US" sz="1400" b="1">
                <a:cs typeface="Arial" charset="0"/>
              </a:rPr>
              <a:t> folder.</a:t>
            </a:r>
          </a:p>
          <a:p>
            <a:endParaRPr lang="en-US" sz="1400" b="1">
              <a:cs typeface="Arial" charset="0"/>
            </a:endParaRPr>
          </a:p>
          <a:p>
            <a:r>
              <a:rPr lang="en-US" sz="1400" b="1">
                <a:cs typeface="Arial" charset="0"/>
              </a:rPr>
              <a:t>Then click on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Subfiles/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Database 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Filters Criteria</a:t>
            </a:r>
          </a:p>
          <a:p>
            <a:endParaRPr lang="en-US" sz="1400" b="1">
              <a:solidFill>
                <a:srgbClr val="FFFF00"/>
              </a:solidFill>
              <a:cs typeface="Arial" charset="0"/>
            </a:endParaRPr>
          </a:p>
          <a:p>
            <a:r>
              <a:rPr lang="en-US" sz="1400" b="1">
                <a:cs typeface="Arial" charset="0"/>
              </a:rPr>
              <a:t>Scroll to the </a:t>
            </a:r>
          </a:p>
          <a:p>
            <a:r>
              <a:rPr lang="en-US" sz="1400" b="1">
                <a:cs typeface="Arial" charset="0"/>
              </a:rPr>
              <a:t>Bottom of the </a:t>
            </a:r>
          </a:p>
          <a:p>
            <a:r>
              <a:rPr lang="en-US" sz="1400" b="1">
                <a:cs typeface="Arial" charset="0"/>
              </a:rPr>
              <a:t>subfile page, click on the 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Subfile</a:t>
            </a:r>
            <a:r>
              <a:rPr lang="en-US" sz="14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sz="1400" b="1">
                <a:cs typeface="Arial" charset="0"/>
              </a:rPr>
              <a:t>link </a:t>
            </a:r>
          </a:p>
          <a:p>
            <a:r>
              <a:rPr lang="en-US" sz="1400" b="1">
                <a:cs typeface="Arial" charset="0"/>
              </a:rPr>
              <a:t>indicated to the</a:t>
            </a:r>
          </a:p>
          <a:p>
            <a:r>
              <a:rPr lang="en-US" sz="1400" b="1">
                <a:cs typeface="Arial" charset="0"/>
              </a:rPr>
              <a:t>right by the red </a:t>
            </a:r>
          </a:p>
          <a:p>
            <a:r>
              <a:rPr lang="en-US" sz="1400" b="1">
                <a:cs typeface="Arial" charset="0"/>
              </a:rPr>
              <a:t>arrow.</a:t>
            </a:r>
          </a:p>
          <a:p>
            <a:endParaRPr lang="en-US" sz="1400" b="1">
              <a:cs typeface="Arial" charset="0"/>
            </a:endParaRP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2971800" y="152400"/>
            <a:ext cx="445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stellar" pitchFamily="18" charset="0"/>
                <a:cs typeface="Arial" charset="0"/>
              </a:rPr>
              <a:t>The Subfile Help document</a:t>
            </a:r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685800"/>
            <a:ext cx="5715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Line 5"/>
          <p:cNvSpPr>
            <a:spLocks noChangeShapeType="1"/>
          </p:cNvSpPr>
          <p:nvPr/>
        </p:nvSpPr>
        <p:spPr bwMode="auto">
          <a:xfrm flipH="1" flipV="1">
            <a:off x="4724400" y="6096000"/>
            <a:ext cx="10668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2514600" y="2286000"/>
            <a:ext cx="1828800" cy="60960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>
          <a:xfrm>
            <a:off x="1752600" y="304800"/>
            <a:ext cx="7086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Information about Subfiles</a:t>
            </a:r>
            <a:br>
              <a:rPr lang="en-US" sz="4000" smtClean="0"/>
            </a:br>
            <a:r>
              <a:rPr lang="en-US" sz="4000" smtClean="0"/>
              <a:t> </a:t>
            </a:r>
            <a:r>
              <a:rPr lang="en-US" sz="3600" smtClean="0"/>
              <a:t>Contained in the Help Document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>
          <a:xfrm>
            <a:off x="2133600" y="1828800"/>
            <a:ext cx="6400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Subfile Consultants: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Names of editors involved in creating the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smtClean="0"/>
              <a:t>    subfile definitions.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Key References: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References used in creating the definition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Subfile History: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 brief history of the origin of the subfile.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Subfile Definition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May contain examples of what is and what is NOT included in the subfile.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>
          <a:xfrm>
            <a:off x="1828800" y="533400"/>
            <a:ext cx="6858000" cy="792163"/>
          </a:xfrm>
        </p:spPr>
        <p:txBody>
          <a:bodyPr/>
          <a:lstStyle/>
          <a:p>
            <a:pPr eaLnBrk="1" hangingPunct="1"/>
            <a:r>
              <a:rPr lang="en-US" smtClean="0"/>
              <a:t>Why Use a Subfile?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>
          <a:xfrm>
            <a:off x="1600200" y="1981200"/>
            <a:ext cx="7086600" cy="2667000"/>
          </a:xfrm>
        </p:spPr>
        <p:txBody>
          <a:bodyPr/>
          <a:lstStyle/>
          <a:p>
            <a:pPr eaLnBrk="1" hangingPunct="1"/>
            <a:r>
              <a:rPr lang="en-US" smtClean="0"/>
              <a:t>The Powder Diffraction File (PDF-4+) contains over 285,000 materials.</a:t>
            </a:r>
          </a:p>
          <a:p>
            <a:pPr eaLnBrk="1" hangingPunct="1"/>
            <a:r>
              <a:rPr lang="en-US" smtClean="0"/>
              <a:t>Subfiles speed your search by including only those materials you are interested 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1338" y="685800"/>
            <a:ext cx="7332662" cy="601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1828800" y="1295400"/>
            <a:ext cx="1447800" cy="45720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5"/>
          <p:cNvSpPr>
            <a:spLocks noChangeArrowheads="1"/>
          </p:cNvSpPr>
          <p:nvPr/>
        </p:nvSpPr>
        <p:spPr bwMode="auto">
          <a:xfrm>
            <a:off x="4724400" y="3200400"/>
            <a:ext cx="1447800" cy="457200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Text Box 6"/>
          <p:cNvSpPr txBox="1">
            <a:spLocks noChangeArrowheads="1"/>
          </p:cNvSpPr>
          <p:nvPr/>
        </p:nvSpPr>
        <p:spPr bwMode="auto">
          <a:xfrm>
            <a:off x="0" y="1143000"/>
            <a:ext cx="1524000" cy="4772025"/>
          </a:xfrm>
          <a:prstGeom prst="rect">
            <a:avLst/>
          </a:prstGeom>
          <a:gradFill rotWithShape="1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cs typeface="Arial" charset="0"/>
              </a:rPr>
              <a:t>This is the 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SubFiles/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Database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Filters</a:t>
            </a:r>
            <a:r>
              <a:rPr lang="en-US" sz="1400" b="1">
                <a:cs typeface="Arial" charset="0"/>
              </a:rPr>
              <a:t> pane.</a:t>
            </a:r>
          </a:p>
          <a:p>
            <a:endParaRPr lang="en-US" sz="1400" b="1">
              <a:cs typeface="Arial" charset="0"/>
            </a:endParaRPr>
          </a:p>
          <a:p>
            <a:endParaRPr lang="en-US" sz="1400" b="1">
              <a:cs typeface="Arial" charset="0"/>
            </a:endParaRPr>
          </a:p>
          <a:p>
            <a:r>
              <a:rPr lang="en-US" sz="1400" b="1">
                <a:cs typeface="Arial" charset="0"/>
              </a:rPr>
              <a:t>The 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Subfile/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Subclass</a:t>
            </a:r>
            <a:r>
              <a:rPr lang="en-US" sz="1400" b="1">
                <a:cs typeface="Arial" charset="0"/>
              </a:rPr>
              <a:t> </a:t>
            </a:r>
          </a:p>
          <a:p>
            <a:r>
              <a:rPr lang="en-US" sz="1400" b="1">
                <a:cs typeface="Arial" charset="0"/>
              </a:rPr>
              <a:t>panel is highlighted</a:t>
            </a:r>
          </a:p>
          <a:p>
            <a:endParaRPr lang="en-US" sz="1400" b="1">
              <a:cs typeface="Arial" charset="0"/>
            </a:endParaRPr>
          </a:p>
          <a:p>
            <a:r>
              <a:rPr lang="en-US" sz="1400" b="1">
                <a:cs typeface="Arial" charset="0"/>
              </a:rPr>
              <a:t>The Subfile: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Mineral Related</a:t>
            </a:r>
            <a:r>
              <a:rPr lang="en-US" sz="1400" b="1">
                <a:cs typeface="Arial" charset="0"/>
              </a:rPr>
              <a:t> </a:t>
            </a:r>
          </a:p>
          <a:p>
            <a:r>
              <a:rPr lang="en-US" sz="1400" b="1">
                <a:cs typeface="Arial" charset="0"/>
              </a:rPr>
              <a:t>has been chosen.</a:t>
            </a:r>
          </a:p>
          <a:p>
            <a:endParaRPr lang="en-US" sz="1400" b="1">
              <a:cs typeface="Arial" charset="0"/>
            </a:endParaRPr>
          </a:p>
          <a:p>
            <a:r>
              <a:rPr lang="en-US" sz="1400" b="1">
                <a:cs typeface="Arial" charset="0"/>
              </a:rPr>
              <a:t>Notice the </a:t>
            </a:r>
          </a:p>
          <a:p>
            <a:r>
              <a:rPr lang="en-US" sz="1400" b="1">
                <a:cs typeface="Arial" charset="0"/>
              </a:rPr>
              <a:t>Subclasses under the </a:t>
            </a:r>
          </a:p>
          <a:p>
            <a:r>
              <a:rPr lang="en-US" sz="1400" b="1">
                <a:cs typeface="Arial" charset="0"/>
              </a:rPr>
              <a:t>Mineral Related </a:t>
            </a:r>
          </a:p>
          <a:p>
            <a:r>
              <a:rPr lang="en-US" sz="1400" b="1">
                <a:cs typeface="Arial" charset="0"/>
              </a:rPr>
              <a:t>Subfile.</a:t>
            </a:r>
          </a:p>
        </p:txBody>
      </p:sp>
      <p:sp>
        <p:nvSpPr>
          <p:cNvPr id="40965" name="Text Box 7"/>
          <p:cNvSpPr txBox="1">
            <a:spLocks noChangeArrowheads="1"/>
          </p:cNvSpPr>
          <p:nvPr/>
        </p:nvSpPr>
        <p:spPr bwMode="auto">
          <a:xfrm>
            <a:off x="2574925" y="254000"/>
            <a:ext cx="5472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stellar" pitchFamily="18" charset="0"/>
                <a:cs typeface="Arial" charset="0"/>
              </a:rPr>
              <a:t>How to perform a Subfile Search</a:t>
            </a:r>
          </a:p>
        </p:txBody>
      </p:sp>
      <p:sp>
        <p:nvSpPr>
          <p:cNvPr id="40966" name="Text Box 8"/>
          <p:cNvSpPr txBox="1">
            <a:spLocks noChangeArrowheads="1"/>
          </p:cNvSpPr>
          <p:nvPr/>
        </p:nvSpPr>
        <p:spPr bwMode="auto">
          <a:xfrm>
            <a:off x="152400" y="609600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cs typeface="Arial" charset="0"/>
              </a:rPr>
              <a:t>DETAILS:</a:t>
            </a:r>
          </a:p>
        </p:txBody>
      </p:sp>
      <p:sp>
        <p:nvSpPr>
          <p:cNvPr id="40967" name="Oval 9"/>
          <p:cNvSpPr>
            <a:spLocks noChangeArrowheads="1"/>
          </p:cNvSpPr>
          <p:nvPr/>
        </p:nvSpPr>
        <p:spPr bwMode="auto">
          <a:xfrm>
            <a:off x="5181600" y="5410200"/>
            <a:ext cx="16764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858000" cy="762000"/>
          </a:xfrm>
        </p:spPr>
        <p:txBody>
          <a:bodyPr/>
          <a:lstStyle/>
          <a:p>
            <a:pPr eaLnBrk="1" hangingPunct="1"/>
            <a:r>
              <a:rPr lang="en-US" sz="4000" smtClean="0"/>
              <a:t>Let’s look at Battery Materials</a:t>
            </a:r>
          </a:p>
        </p:txBody>
      </p:sp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0" y="457200"/>
            <a:ext cx="1600200" cy="5835650"/>
          </a:xfrm>
          <a:prstGeom prst="rect">
            <a:avLst/>
          </a:prstGeom>
          <a:gradFill rotWithShape="1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cs typeface="Arial" charset="0"/>
              </a:rPr>
              <a:t>Searching for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Battery materials</a:t>
            </a:r>
          </a:p>
          <a:p>
            <a:r>
              <a:rPr lang="en-US" sz="1400" b="1">
                <a:cs typeface="Arial" charset="0"/>
              </a:rPr>
              <a:t>Is a general search and will return all </a:t>
            </a:r>
          </a:p>
          <a:p>
            <a:r>
              <a:rPr lang="en-US" sz="1400" b="1">
                <a:cs typeface="Arial" charset="0"/>
              </a:rPr>
              <a:t>such materials.</a:t>
            </a:r>
          </a:p>
          <a:p>
            <a:endParaRPr lang="en-US" sz="1400" b="1">
              <a:cs typeface="Arial" charset="0"/>
            </a:endParaRPr>
          </a:p>
          <a:p>
            <a:r>
              <a:rPr lang="en-US" sz="1400" b="1">
                <a:cs typeface="Arial" charset="0"/>
              </a:rPr>
              <a:t>However, if we are only interested in</a:t>
            </a:r>
          </a:p>
          <a:p>
            <a:r>
              <a:rPr lang="en-US" sz="1400" b="1">
                <a:cs typeface="Arial" charset="0"/>
              </a:rPr>
              <a:t>batteries containing</a:t>
            </a:r>
          </a:p>
          <a:p>
            <a:r>
              <a:rPr lang="en-US" sz="1400" b="1">
                <a:cs typeface="Arial" charset="0"/>
              </a:rPr>
              <a:t>Lithium, we may </a:t>
            </a:r>
          </a:p>
          <a:p>
            <a:r>
              <a:rPr lang="en-US" sz="1400" b="1">
                <a:cs typeface="Arial" charset="0"/>
              </a:rPr>
              <a:t>further narrow</a:t>
            </a:r>
          </a:p>
          <a:p>
            <a:r>
              <a:rPr lang="en-US" sz="1400" b="1">
                <a:cs typeface="Arial" charset="0"/>
              </a:rPr>
              <a:t>our search using the </a:t>
            </a:r>
            <a:r>
              <a:rPr lang="en-US" sz="1400" b="1" u="sng">
                <a:solidFill>
                  <a:srgbClr val="FFFF00"/>
                </a:solidFill>
                <a:cs typeface="Arial" charset="0"/>
              </a:rPr>
              <a:t>Periodic Table </a:t>
            </a:r>
            <a:r>
              <a:rPr lang="en-US" sz="1400" b="1">
                <a:cs typeface="Arial" charset="0"/>
              </a:rPr>
              <a:t>pane.</a:t>
            </a:r>
          </a:p>
          <a:p>
            <a:endParaRPr lang="en-US" sz="1400" b="1">
              <a:cs typeface="Arial" charset="0"/>
            </a:endParaRPr>
          </a:p>
          <a:p>
            <a:r>
              <a:rPr lang="en-US" sz="1400" b="1">
                <a:cs typeface="Arial" charset="0"/>
              </a:rPr>
              <a:t>To reach the Periodic Table pane, click on</a:t>
            </a:r>
          </a:p>
          <a:p>
            <a:r>
              <a:rPr lang="en-US" sz="1400" b="1">
                <a:cs typeface="Arial" charset="0"/>
              </a:rPr>
              <a:t>the tab indicated by the red arrow and labeled </a:t>
            </a:r>
          </a:p>
          <a:p>
            <a:r>
              <a:rPr lang="en-US" sz="1400" b="1" u="sng">
                <a:solidFill>
                  <a:srgbClr val="FFFF00"/>
                </a:solidFill>
                <a:cs typeface="Arial" charset="0"/>
              </a:rPr>
              <a:t>Periodic Table</a:t>
            </a:r>
          </a:p>
        </p:txBody>
      </p:sp>
      <p:pic>
        <p:nvPicPr>
          <p:cNvPr id="4301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990600"/>
            <a:ext cx="7275513" cy="561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Line 5"/>
          <p:cNvSpPr>
            <a:spLocks noChangeShapeType="1"/>
          </p:cNvSpPr>
          <p:nvPr/>
        </p:nvSpPr>
        <p:spPr bwMode="auto">
          <a:xfrm flipH="1" flipV="1">
            <a:off x="3581400" y="1447800"/>
            <a:ext cx="304800" cy="609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494</Words>
  <Application>Microsoft Office PowerPoint</Application>
  <PresentationFormat>On-screen Show (4:3)</PresentationFormat>
  <Paragraphs>120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Castellar</vt:lpstr>
      <vt:lpstr>Office Theme</vt:lpstr>
      <vt:lpstr>1_Office Theme</vt:lpstr>
      <vt:lpstr>Office Theme</vt:lpstr>
      <vt:lpstr>Office Theme</vt:lpstr>
      <vt:lpstr>The SubFile Search</vt:lpstr>
      <vt:lpstr>What is a Subfile?</vt:lpstr>
      <vt:lpstr>How is a Subfile Defined?</vt:lpstr>
      <vt:lpstr>Slide 4</vt:lpstr>
      <vt:lpstr>Slide 5</vt:lpstr>
      <vt:lpstr>Information about Subfiles  Contained in the Help Document</vt:lpstr>
      <vt:lpstr>Why Use a Subfile?</vt:lpstr>
      <vt:lpstr>Slide 8</vt:lpstr>
      <vt:lpstr>Let’s look at Battery Materials</vt:lpstr>
      <vt:lpstr>Slide 10</vt:lpstr>
      <vt:lpstr>Conclusion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</dc:creator>
  <cp:lastModifiedBy>kahmer</cp:lastModifiedBy>
  <cp:revision>20</cp:revision>
  <dcterms:created xsi:type="dcterms:W3CDTF">2007-08-22T12:12:21Z</dcterms:created>
  <dcterms:modified xsi:type="dcterms:W3CDTF">2008-11-02T14:22:41Z</dcterms:modified>
</cp:coreProperties>
</file>