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A7E400-5764-4F0E-8BEE-5E31C17A43A7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1C941A-FA58-41D4-A62D-3F47E164C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C72B2F-EDC8-44B9-92D2-371687224991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640327-09AA-4BA6-B5A7-41F7C1911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A524F6-4868-47AF-B104-3115AABA0DE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28600"/>
            <a:ext cx="7010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828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8580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DF451-C4E1-489C-ADDD-7164FF1F5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EAC19-9833-4929-BFAE-0A27E2C212E1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236E5-E6AC-47CE-B167-57ECC6FA7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DA88-051A-4282-831B-7F565232EE11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607D8-3B13-4BF0-A791-AF9D7CEE8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BAD2-03FE-476A-B265-2A73D27BAC0B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EC6-113D-4EE6-BF65-02A195A2F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916C3-7587-4C49-B1E6-A9E98DBA9774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DC0BA-87B6-45F4-9463-16E488C2A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A9A8-59AB-42F3-BAA0-D4DEE86131E9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F8800-5ACB-40B2-B944-309CF91CB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B1177-BBEB-4BFD-805A-8145EA9E7010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D2551-FF27-4656-A0F8-0086D0861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F2540-82FB-4966-9936-0A929CA1981E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090D-0FCF-415E-B33C-73512AF2B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5151-2713-4528-BA00-4205EFBBED61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C043C-69A4-4C0A-8590-F0E86C89A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68AC8-F3B3-41BA-82BC-3A25FF5F57E6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467B8-146C-4A1A-B081-598C39485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49898-09DE-4D73-8422-8C4DF1C9638E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3A145-284A-4FE8-9088-B25F30114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C11835-CEC4-46E8-8EFD-5D24212DD6DA}" type="datetimeFigureOut">
              <a:rPr lang="en-US"/>
              <a:pPr>
                <a:defRPr/>
              </a:pPr>
              <a:t>12/30/2008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FE8FCE-4FA7-4D1C-8A8A-2E11FBC12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icdd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ctrTitle"/>
          </p:nvPr>
        </p:nvSpPr>
        <p:spPr>
          <a:xfrm>
            <a:off x="2362200" y="304800"/>
            <a:ext cx="5791200" cy="6096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D0A10"/>
                </a:solidFill>
                <a:latin typeface="Times New Roman" pitchFamily="18" charset="0"/>
              </a:rPr>
              <a:t>SIeve+ Introduction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subTitle" idx="1"/>
          </p:nvPr>
        </p:nvSpPr>
        <p:spPr>
          <a:xfrm>
            <a:off x="1524000" y="1143000"/>
            <a:ext cx="7391400" cy="480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Clr>
                <a:schemeClr val="hlink"/>
              </a:buClr>
            </a:pPr>
            <a:r>
              <a:rPr lang="en-US" sz="1800" b="1" smtClean="0">
                <a:solidFill>
                  <a:schemeClr val="tx1"/>
                </a:solidFill>
                <a:latin typeface="Arial" charset="0"/>
              </a:rPr>
              <a:t>SIeve+ is a Plug-In module to the DDView+ software which is integrated in the PDF-4 products. SIeve+ is licensed separately at an additional cost, except for the PDF-4/Organics database. SIeve+ will activate for a free 30-day trial period or until the product is registered. A license for SIeve+ may be purchased along with a PDF-4 license or following the free 30-day trial period. </a:t>
            </a:r>
            <a:endParaRPr lang="en-US" sz="1800" b="1" smtClean="0">
              <a:solidFill>
                <a:srgbClr val="0D0A10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US" sz="1800" b="1" smtClean="0">
              <a:solidFill>
                <a:srgbClr val="0D0A10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smtClean="0">
                <a:solidFill>
                  <a:srgbClr val="0D0A10"/>
                </a:solidFill>
                <a:latin typeface="Arial" charset="0"/>
              </a:rPr>
              <a:t>SIeve+ accepts the user data and searches the ICDD reference databases (PDF-4+, PDF-4/Organics, and PDF-4/Minerals) for comparison. There are several hundred thousand entries for both PDF-4+ and PDF-4/Organic databases. Therefore, various methods and criteria are used to ensure accurate efficient searches to obtained the accurate matches.</a:t>
            </a:r>
          </a:p>
          <a:p>
            <a:pPr algn="l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US" sz="1800" b="1" smtClean="0">
              <a:solidFill>
                <a:srgbClr val="0D0A10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smtClean="0">
                <a:solidFill>
                  <a:srgbClr val="0D0A10"/>
                </a:solidFill>
                <a:latin typeface="Arial" charset="0"/>
              </a:rPr>
              <a:t>The matched results depend on the criteria and methods specified. This tutorial demonstrates the available methods and the operational procedure of SIeve+.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905000" y="381000"/>
            <a:ext cx="67056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Example-1</a:t>
            </a:r>
            <a:br>
              <a:rPr lang="en-US" sz="36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Search/Compare Results Overview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6934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2362200" y="304800"/>
            <a:ext cx="5410200" cy="457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SIeve+ Example-2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09800"/>
            <a:ext cx="2667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352800"/>
            <a:ext cx="428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1524000" y="1066800"/>
            <a:ext cx="739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Objective: Find matched patterns in the PDF database with the experimental raw data containing an active pharmaceutical ingredient, an excipient, and an internal standard.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1524000" y="2590800"/>
            <a:ext cx="480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2. Select a file containing raw data measured from an instrument  </a:t>
            </a:r>
          </a:p>
        </p:txBody>
      </p:sp>
      <p:sp>
        <p:nvSpPr>
          <p:cNvPr id="25607" name="Text Box 14"/>
          <p:cNvSpPr txBox="1">
            <a:spLocks noChangeArrowheads="1"/>
          </p:cNvSpPr>
          <p:nvPr/>
        </p:nvSpPr>
        <p:spPr bwMode="auto">
          <a:xfrm>
            <a:off x="1524000" y="2133600"/>
            <a:ext cx="3144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1. Select Import Session Icon</a:t>
            </a:r>
          </a:p>
        </p:txBody>
      </p:sp>
      <p:sp>
        <p:nvSpPr>
          <p:cNvPr id="25608" name="Text Box 16"/>
          <p:cNvSpPr txBox="1">
            <a:spLocks noChangeArrowheads="1"/>
          </p:cNvSpPr>
          <p:nvPr/>
        </p:nvSpPr>
        <p:spPr bwMode="auto">
          <a:xfrm>
            <a:off x="1524000" y="5241925"/>
            <a:ext cx="64325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3. There are two options for importing the experimental file:</a:t>
            </a:r>
          </a:p>
          <a:p>
            <a:r>
              <a:rPr lang="en-US" sz="2000">
                <a:latin typeface="Calibri" pitchFamily="34" charset="0"/>
              </a:rPr>
              <a:t>   Advanced: User specifies the file format</a:t>
            </a:r>
          </a:p>
          <a:p>
            <a:r>
              <a:rPr lang="en-US" sz="2000">
                <a:latin typeface="Calibri" pitchFamily="34" charset="0"/>
              </a:rPr>
              <a:t>   Default: Software detects the file format</a:t>
            </a:r>
          </a:p>
          <a:p>
            <a:r>
              <a:rPr lang="en-US" sz="2000">
                <a:latin typeface="Calibri" pitchFamily="34" charset="0"/>
              </a:rPr>
              <a:t>4. Data processing and peak finding</a:t>
            </a:r>
          </a:p>
          <a:p>
            <a:r>
              <a:rPr lang="en-US" sz="2000">
                <a:latin typeface="Calibri" pitchFamily="34" charset="0"/>
              </a:rPr>
              <a:t>5. Search the database for matched reference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ctrTitle"/>
          </p:nvPr>
        </p:nvSpPr>
        <p:spPr>
          <a:xfrm>
            <a:off x="1981200" y="304800"/>
            <a:ext cx="6705600" cy="1066800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Times New Roman" pitchFamily="18" charset="0"/>
              </a:rPr>
              <a:t>SIeve+ Example-2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2800" b="1" smtClean="0">
                <a:latin typeface="Times New Roman" pitchFamily="18" charset="0"/>
              </a:rPr>
              <a:t>Advanced Experimental Data Input</a:t>
            </a:r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828800"/>
            <a:ext cx="3276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2133600" y="9906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latin typeface="Calibri" pitchFamily="34" charset="0"/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524000" y="1828800"/>
            <a:ext cx="3733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000">
                <a:latin typeface="Calibri" pitchFamily="34" charset="0"/>
              </a:rPr>
              <a:t>Advanced data input options:</a:t>
            </a:r>
          </a:p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000">
                <a:latin typeface="Calibri" pitchFamily="34" charset="0"/>
              </a:rPr>
              <a:t>Experimental Wavelength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2.  Data points delimiters: 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      White spaces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      Special characters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3. Customized format: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	# of intensity points per line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	Starting/stopping angles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	Step width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	Intensity format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4. Import format options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    formatted data point preview</a:t>
            </a:r>
          </a:p>
          <a:p>
            <a:pPr marL="342900" indent="-342900"/>
            <a:r>
              <a:rPr lang="en-US" sz="2000">
                <a:latin typeface="Calibri" pitchFamily="34" charset="0"/>
              </a:rPr>
              <a:t>    graphic plot preview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ctrTitle"/>
          </p:nvPr>
        </p:nvSpPr>
        <p:spPr>
          <a:xfrm>
            <a:off x="1905000" y="533400"/>
            <a:ext cx="6705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Times New Roman" pitchFamily="18" charset="0"/>
              </a:rPr>
              <a:t>SIeve+ Example-2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2800" b="1" smtClean="0">
                <a:latin typeface="Times New Roman" pitchFamily="18" charset="0"/>
              </a:rPr>
              <a:t>Intensity Import Format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1676400" y="2209800"/>
            <a:ext cx="72390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latin typeface="Calibri" pitchFamily="34" charset="0"/>
              </a:rPr>
              <a:t>Input option notations:</a:t>
            </a:r>
          </a:p>
          <a:p>
            <a:endParaRPr lang="en-GB" sz="2400" b="1">
              <a:latin typeface="Calibri" pitchFamily="34" charset="0"/>
            </a:endParaRPr>
          </a:p>
          <a:p>
            <a:r>
              <a:rPr lang="en-GB" sz="2400" b="1">
                <a:latin typeface="Calibri" pitchFamily="34" charset="0"/>
              </a:rPr>
              <a:t>  c	All characters should be skipped.</a:t>
            </a:r>
          </a:p>
          <a:p>
            <a:r>
              <a:rPr lang="en-GB" sz="2400" b="1">
                <a:latin typeface="Calibri" pitchFamily="34" charset="0"/>
              </a:rPr>
              <a:t> c[#]	Skip specified numbers (#) of characters.</a:t>
            </a:r>
          </a:p>
          <a:p>
            <a:r>
              <a:rPr lang="en-GB" sz="2400" b="1">
                <a:latin typeface="Calibri" pitchFamily="34" charset="0"/>
              </a:rPr>
              <a:t>  n	All numbers should be skipped.</a:t>
            </a:r>
          </a:p>
          <a:p>
            <a:r>
              <a:rPr lang="en-GB" sz="2400" b="1">
                <a:latin typeface="Calibri" pitchFamily="34" charset="0"/>
              </a:rPr>
              <a:t>  t	All text should be skipped.</a:t>
            </a:r>
          </a:p>
          <a:p>
            <a:r>
              <a:rPr lang="en-GB" sz="2400" b="1">
                <a:latin typeface="Calibri" pitchFamily="34" charset="0"/>
              </a:rPr>
              <a:t>  l	Skip the rest of a line.</a:t>
            </a:r>
          </a:p>
          <a:p>
            <a:r>
              <a:rPr lang="en-GB" sz="2400" b="1">
                <a:latin typeface="Calibri" pitchFamily="34" charset="0"/>
              </a:rPr>
              <a:t>  N	All numbers should be imported.</a:t>
            </a:r>
          </a:p>
          <a:p>
            <a:r>
              <a:rPr lang="en-GB" sz="2400" b="1">
                <a:latin typeface="Calibri" pitchFamily="34" charset="0"/>
              </a:rPr>
              <a:t> N[#]	Import fixed length data (# = fixed length)</a:t>
            </a:r>
            <a:r>
              <a:rPr lang="ar-SA" sz="2400" b="1">
                <a:latin typeface="Calibri" pitchFamily="34" charset="0"/>
              </a:rPr>
              <a:t>‏</a:t>
            </a:r>
            <a:r>
              <a:rPr lang="en-GB" sz="2400" b="1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752600" y="304800"/>
            <a:ext cx="6934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Example-2</a:t>
            </a:r>
            <a:r>
              <a:rPr lang="en-US" sz="3600" b="1"/>
              <a:t> </a:t>
            </a:r>
            <a:br>
              <a:rPr lang="en-US" sz="3600" b="1"/>
            </a:br>
            <a:r>
              <a:rPr lang="en-US" sz="2800" b="1"/>
              <a:t>Data Input Format Auto-Detect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752600"/>
            <a:ext cx="419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524000" y="1828800"/>
            <a:ext cx="289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The data is processed prior to searching the database.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1447800" y="3352800"/>
            <a:ext cx="30480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en-US" sz="2000" b="1">
                <a:latin typeface="Calibri" pitchFamily="34" charset="0"/>
              </a:rPr>
              <a:t>Zero Correction 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en-US" sz="2000" b="1">
                <a:latin typeface="Calibri" pitchFamily="34" charset="0"/>
              </a:rPr>
              <a:t>Intensity Scaling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en-US" sz="2000" b="1">
                <a:latin typeface="Calibri" pitchFamily="34" charset="0"/>
              </a:rPr>
              <a:t>Subtract Background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en-US" sz="2000" b="1">
                <a:latin typeface="Calibri" pitchFamily="34" charset="0"/>
              </a:rPr>
              <a:t>Profile Smoothing</a:t>
            </a:r>
          </a:p>
          <a:p>
            <a:pPr>
              <a:lnSpc>
                <a:spcPct val="125000"/>
              </a:lnSpc>
              <a:buFont typeface="Wingdings" pitchFamily="2" charset="2"/>
              <a:buChar char="Ø"/>
            </a:pPr>
            <a:r>
              <a:rPr lang="en-US" sz="2000" b="1">
                <a:latin typeface="Calibri" pitchFamily="34" charset="0"/>
              </a:rPr>
              <a:t>Peak Finding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67056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Example-2</a:t>
            </a:r>
            <a:r>
              <a:rPr lang="en-US" sz="3600" b="1"/>
              <a:t/>
            </a:r>
            <a:br>
              <a:rPr lang="en-US" sz="3600" b="1"/>
            </a:br>
            <a:r>
              <a:rPr lang="en-US" sz="2800" b="1">
                <a:latin typeface="Times New Roman" pitchFamily="18" charset="0"/>
              </a:rPr>
              <a:t>Match Filter</a:t>
            </a:r>
            <a:r>
              <a:rPr lang="en-US" sz="3600" b="1"/>
              <a:t> </a:t>
            </a:r>
          </a:p>
        </p:txBody>
      </p:sp>
      <p:pic>
        <p:nvPicPr>
          <p:cNvPr id="29700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524000"/>
            <a:ext cx="16764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429000"/>
            <a:ext cx="2514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5181600"/>
            <a:ext cx="41338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18"/>
          <p:cNvSpPr txBox="1">
            <a:spLocks noChangeArrowheads="1"/>
          </p:cNvSpPr>
          <p:nvPr/>
        </p:nvSpPr>
        <p:spPr bwMode="auto">
          <a:xfrm>
            <a:off x="1905000" y="1447800"/>
            <a:ext cx="523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r>
              <a:rPr lang="en-US" sz="2000">
                <a:latin typeface="Calibri" pitchFamily="34" charset="0"/>
              </a:rPr>
              <a:t> </a:t>
            </a:r>
          </a:p>
        </p:txBody>
      </p:sp>
      <p:sp>
        <p:nvSpPr>
          <p:cNvPr id="29704" name="Text Box 19"/>
          <p:cNvSpPr txBox="1">
            <a:spLocks noChangeArrowheads="1"/>
          </p:cNvSpPr>
          <p:nvPr/>
        </p:nvSpPr>
        <p:spPr bwMode="auto">
          <a:xfrm>
            <a:off x="1905000" y="1382713"/>
            <a:ext cx="533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endParaRPr lang="en-US" sz="2000">
              <a:latin typeface="Calibri" pitchFamily="34" charset="0"/>
            </a:endParaRPr>
          </a:p>
        </p:txBody>
      </p:sp>
      <p:sp>
        <p:nvSpPr>
          <p:cNvPr id="29705" name="Text Box 20"/>
          <p:cNvSpPr txBox="1">
            <a:spLocks noChangeArrowheads="1"/>
          </p:cNvSpPr>
          <p:nvPr/>
        </p:nvSpPr>
        <p:spPr bwMode="auto">
          <a:xfrm>
            <a:off x="1524000" y="16002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Combine d-I search with other search criteria by</a:t>
            </a:r>
          </a:p>
          <a:p>
            <a:r>
              <a:rPr lang="en-US" sz="2000">
                <a:latin typeface="Calibri" pitchFamily="34" charset="0"/>
              </a:rPr>
              <a:t>using the search options in the DDView+.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Include only NIST data.</a:t>
            </a:r>
          </a:p>
          <a:p>
            <a:r>
              <a:rPr lang="en-US" sz="2000">
                <a:latin typeface="Calibri" pitchFamily="34" charset="0"/>
              </a:rPr>
              <a:t>Include compounds containing only one element.</a:t>
            </a:r>
          </a:p>
          <a:p>
            <a:endParaRPr lang="en-US" sz="2000">
              <a:latin typeface="Calibri" pitchFamily="34" charset="0"/>
            </a:endParaRPr>
          </a:p>
        </p:txBody>
      </p:sp>
      <p:sp>
        <p:nvSpPr>
          <p:cNvPr id="29706" name="Text Box 21"/>
          <p:cNvSpPr txBox="1">
            <a:spLocks noChangeArrowheads="1"/>
          </p:cNvSpPr>
          <p:nvPr/>
        </p:nvSpPr>
        <p:spPr bwMode="auto">
          <a:xfrm>
            <a:off x="1600200" y="41148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Select the DDView+ search results by selecting the “Filter Description” from the SIeve+ window.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8"/>
          <p:cNvSpPr txBox="1">
            <a:spLocks noChangeArrowheads="1"/>
          </p:cNvSpPr>
          <p:nvPr/>
        </p:nvSpPr>
        <p:spPr bwMode="auto">
          <a:xfrm>
            <a:off x="1905000" y="1447800"/>
            <a:ext cx="523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r>
              <a:rPr lang="en-US" sz="2000">
                <a:latin typeface="Calibri" pitchFamily="34" charset="0"/>
              </a:rPr>
              <a:t> </a:t>
            </a:r>
          </a:p>
        </p:txBody>
      </p:sp>
      <p:sp>
        <p:nvSpPr>
          <p:cNvPr id="30722" name="Text Box 19"/>
          <p:cNvSpPr txBox="1">
            <a:spLocks noChangeArrowheads="1"/>
          </p:cNvSpPr>
          <p:nvPr/>
        </p:nvSpPr>
        <p:spPr bwMode="auto">
          <a:xfrm>
            <a:off x="1905000" y="1382713"/>
            <a:ext cx="533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endParaRPr lang="en-US" sz="2000">
              <a:latin typeface="Calibri" pitchFamily="34" charset="0"/>
            </a:endParaRPr>
          </a:p>
        </p:txBody>
      </p:sp>
      <p:sp>
        <p:nvSpPr>
          <p:cNvPr id="14" name="Rectangle 2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5791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Example-2</a:t>
            </a:r>
            <a:r>
              <a:rPr lang="en-US" sz="3600" b="1"/>
              <a:t> </a:t>
            </a:r>
            <a:br>
              <a:rPr lang="en-US" sz="3600" b="1"/>
            </a:br>
            <a:r>
              <a:rPr lang="en-US" sz="2800" b="1">
                <a:latin typeface="Times New Roman" pitchFamily="18" charset="0"/>
              </a:rPr>
              <a:t>Final Output</a:t>
            </a:r>
          </a:p>
        </p:txBody>
      </p:sp>
      <p:pic>
        <p:nvPicPr>
          <p:cNvPr id="30726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286000"/>
            <a:ext cx="7162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19"/>
          <p:cNvSpPr txBox="1">
            <a:spLocks noChangeArrowheads="1"/>
          </p:cNvSpPr>
          <p:nvPr/>
        </p:nvSpPr>
        <p:spPr bwMode="auto">
          <a:xfrm rot="10800000" flipV="1">
            <a:off x="1600200" y="14478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latin typeface="Calibri" pitchFamily="34" charset="0"/>
              </a:rPr>
              <a:t>Filter was only used for the initial search. The filter was turned off after accepting the first and second phases.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8"/>
          <p:cNvSpPr txBox="1">
            <a:spLocks noChangeArrowheads="1"/>
          </p:cNvSpPr>
          <p:nvPr/>
        </p:nvSpPr>
        <p:spPr bwMode="auto">
          <a:xfrm>
            <a:off x="1905000" y="1447800"/>
            <a:ext cx="523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r>
              <a:rPr lang="en-US" sz="2000">
                <a:latin typeface="Calibri" pitchFamily="34" charset="0"/>
              </a:rPr>
              <a:t> </a:t>
            </a:r>
          </a:p>
        </p:txBody>
      </p:sp>
      <p:sp>
        <p:nvSpPr>
          <p:cNvPr id="31746" name="Text Box 19"/>
          <p:cNvSpPr txBox="1">
            <a:spLocks noChangeArrowheads="1"/>
          </p:cNvSpPr>
          <p:nvPr/>
        </p:nvSpPr>
        <p:spPr bwMode="auto">
          <a:xfrm>
            <a:off x="1905000" y="1382713"/>
            <a:ext cx="533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42900" indent="-342900"/>
            <a:endParaRPr lang="en-US" sz="2000">
              <a:latin typeface="Calibri" pitchFamily="34" charset="0"/>
            </a:endParaRPr>
          </a:p>
          <a:p>
            <a:pPr marL="342900" indent="-342900"/>
            <a:endParaRPr lang="en-US" sz="2000"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Grp="1"/>
          </p:cNvSpPr>
          <p:nvPr>
            <p:ph type="ctrTitle"/>
          </p:nvPr>
        </p:nvSpPr>
        <p:spPr>
          <a:xfrm>
            <a:off x="1981200" y="304800"/>
            <a:ext cx="67056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Example-2</a:t>
            </a:r>
            <a:r>
              <a:rPr lang="en-US" sz="3600" b="1"/>
              <a:t/>
            </a:r>
            <a:br>
              <a:rPr lang="en-US" sz="3600" b="1"/>
            </a:br>
            <a:r>
              <a:rPr lang="en-US" sz="2800" b="1">
                <a:latin typeface="Times New Roman" pitchFamily="18" charset="0"/>
              </a:rPr>
              <a:t>Graphics Comparison</a:t>
            </a:r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600200"/>
            <a:ext cx="6400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59436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03-065-1060 Silicon, 00-022-1797 β-D-Mannitol, 00-039-1503 Acetaminophen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600200" y="4140200"/>
            <a:ext cx="7543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International Centre for Diffraction Data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12 Campus Boulevard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Newtown Square, PA 19073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Phone: 610.325.9814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Fax: 610.325.9823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312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  <a:cs typeface="Arial" charset="0"/>
              </a:rPr>
              <a:t>Thank you for viewing our tutorial. Additional tutorials are available at the ICDD web site (</a:t>
            </a:r>
            <a:r>
              <a:rPr lang="en-US">
                <a:solidFill>
                  <a:srgbClr val="FFFF00"/>
                </a:solidFill>
                <a:latin typeface="Calibri" pitchFamily="34" charset="0"/>
                <a:cs typeface="Arial" charset="0"/>
                <a:hlinkClick r:id="rId2"/>
              </a:rPr>
              <a:t>www.icdd.com</a:t>
            </a:r>
            <a:r>
              <a:rPr lang="en-US">
                <a:latin typeface="Calibri" pitchFamily="34" charset="0"/>
                <a:cs typeface="Arial" charset="0"/>
              </a:rPr>
              <a:t>).</a:t>
            </a:r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19075"/>
            <a:ext cx="3505200" cy="33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/>
          </p:cNvSpPr>
          <p:nvPr>
            <p:ph type="ctrTitle"/>
          </p:nvPr>
        </p:nvSpPr>
        <p:spPr>
          <a:xfrm>
            <a:off x="2438400" y="228600"/>
            <a:ext cx="5867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SIeve+ Purpose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subTitle" idx="1"/>
          </p:nvPr>
        </p:nvSpPr>
        <p:spPr>
          <a:xfrm>
            <a:off x="1447800" y="1143000"/>
            <a:ext cx="7543800" cy="5410200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SIeve+ will identify patterns of various X-ray powder diffraction (XRPD) data files: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endParaRPr lang="en-US" sz="2000" b="1" smtClean="0">
              <a:solidFill>
                <a:schemeClr val="tx1"/>
              </a:solidFill>
            </a:endParaRP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Single phase XRPD patterns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Multi-phase XRPD patterns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Data file containing only XRPD peaks (*.xml)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Raw instrumental and/or converted data file formats: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CIF 		(*.cif)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X-Y 		(*.xrd)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GSAS 		(*.gsas, *.gss, *.gsa, *.raw, *.dat)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Bruker 		(*.uxd)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MDI 		(*.mdi)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PANalytical 	(*.xrdml, *.udf)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Scintag 		(*.ard)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Sietronics 		(*.cpi)</a:t>
            </a:r>
          </a:p>
          <a:p>
            <a:pPr marL="609600" indent="-609600" algn="l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ICDD text 		(*.csv, *.prn, *.pd3)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/>
          </p:cNvSpPr>
          <p:nvPr>
            <p:ph type="ctrTitle"/>
          </p:nvPr>
        </p:nvSpPr>
        <p:spPr>
          <a:xfrm>
            <a:off x="2286000" y="381000"/>
            <a:ext cx="5867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SIeve+ Methods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subTitle" idx="1"/>
          </p:nvPr>
        </p:nvSpPr>
        <p:spPr>
          <a:xfrm>
            <a:off x="1600200" y="1371600"/>
            <a:ext cx="7543800" cy="4648200"/>
          </a:xfrm>
        </p:spPr>
        <p:txBody>
          <a:bodyPr/>
          <a:lstStyle/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	There are different search methods and match criteria used to get accurate results. They include:</a:t>
            </a: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US" sz="2000" b="1" smtClean="0">
              <a:solidFill>
                <a:schemeClr val="tx1"/>
              </a:solidFill>
            </a:endParaRP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Hanawalt, with the option of 3 rotations. This uses the strongest line for the search. The rotation involves up to  3 strongest lines</a:t>
            </a: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Fink, with the option of 8 rotations. This uses the longest of the 8 strongest lines for the search. The rotation involves up to 8 strongest lines.</a:t>
            </a: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Search window and Match window are options for users to specify the error margin.</a:t>
            </a: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</a:rPr>
              <a:t>GOM, Pattern GOM, and Integral Index are quantities used to rank the matched reference patterns.</a:t>
            </a:r>
          </a:p>
          <a:p>
            <a:pPr marL="609600" indent="-609600" algn="l"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US" sz="2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24800" y="6324600"/>
            <a:ext cx="1066800" cy="457200"/>
          </a:xfrm>
        </p:spPr>
        <p:txBody>
          <a:bodyPr/>
          <a:lstStyle/>
          <a:p>
            <a:pPr>
              <a:defRPr/>
            </a:pPr>
            <a:fld id="{07AAF9D2-89E2-4EFE-B133-FF8ED9BCEAC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905000" y="457200"/>
            <a:ext cx="7010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</a:t>
            </a:r>
            <a:r>
              <a:rPr lang="en-US" sz="3600" b="1"/>
              <a:t> Search/Match Procedure</a:t>
            </a:r>
          </a:p>
        </p:txBody>
      </p:sp>
      <p:sp>
        <p:nvSpPr>
          <p:cNvPr id="18435" name="AutoShape 36"/>
          <p:cNvSpPr>
            <a:spLocks noChangeArrowheads="1"/>
          </p:cNvSpPr>
          <p:nvPr/>
        </p:nvSpPr>
        <p:spPr bwMode="auto">
          <a:xfrm>
            <a:off x="4038600" y="1752600"/>
            <a:ext cx="2209800" cy="609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Input User Data</a:t>
            </a:r>
          </a:p>
        </p:txBody>
      </p:sp>
      <p:sp>
        <p:nvSpPr>
          <p:cNvPr id="18436" name="AutoShape 38"/>
          <p:cNvSpPr>
            <a:spLocks noChangeArrowheads="1"/>
          </p:cNvSpPr>
          <p:nvPr/>
        </p:nvSpPr>
        <p:spPr bwMode="auto">
          <a:xfrm>
            <a:off x="1524000" y="3886200"/>
            <a:ext cx="1752600" cy="12192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Combine with DDView+ Search Criteria</a:t>
            </a:r>
          </a:p>
        </p:txBody>
      </p:sp>
      <p:sp>
        <p:nvSpPr>
          <p:cNvPr id="18437" name="AutoShape 39"/>
          <p:cNvSpPr>
            <a:spLocks noChangeArrowheads="1"/>
          </p:cNvSpPr>
          <p:nvPr/>
        </p:nvSpPr>
        <p:spPr bwMode="auto">
          <a:xfrm>
            <a:off x="7162800" y="3124200"/>
            <a:ext cx="1676400" cy="609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Accept Phase</a:t>
            </a:r>
          </a:p>
        </p:txBody>
      </p:sp>
      <p:sp>
        <p:nvSpPr>
          <p:cNvPr id="18438" name="Line 41"/>
          <p:cNvSpPr>
            <a:spLocks noChangeShapeType="1"/>
          </p:cNvSpPr>
          <p:nvPr/>
        </p:nvSpPr>
        <p:spPr bwMode="auto">
          <a:xfrm flipH="1">
            <a:off x="5486400" y="5943600"/>
            <a:ext cx="25908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2"/>
          <p:cNvSpPr>
            <a:spLocks noChangeShapeType="1"/>
          </p:cNvSpPr>
          <p:nvPr/>
        </p:nvSpPr>
        <p:spPr bwMode="auto">
          <a:xfrm>
            <a:off x="5105400" y="4038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44"/>
          <p:cNvSpPr>
            <a:spLocks noChangeShapeType="1"/>
          </p:cNvSpPr>
          <p:nvPr/>
        </p:nvSpPr>
        <p:spPr bwMode="auto">
          <a:xfrm flipV="1">
            <a:off x="4191000" y="3657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45"/>
          <p:cNvSpPr>
            <a:spLocks noChangeShapeType="1"/>
          </p:cNvSpPr>
          <p:nvPr/>
        </p:nvSpPr>
        <p:spPr bwMode="auto">
          <a:xfrm>
            <a:off x="50292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46"/>
          <p:cNvSpPr>
            <a:spLocks noChangeShapeType="1"/>
          </p:cNvSpPr>
          <p:nvPr/>
        </p:nvSpPr>
        <p:spPr bwMode="auto">
          <a:xfrm>
            <a:off x="5181600" y="2362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47"/>
          <p:cNvSpPr>
            <a:spLocks noChangeShapeType="1"/>
          </p:cNvSpPr>
          <p:nvPr/>
        </p:nvSpPr>
        <p:spPr bwMode="auto">
          <a:xfrm flipH="1" flipV="1">
            <a:off x="3352800" y="3352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AutoShape 48"/>
          <p:cNvSpPr>
            <a:spLocks noChangeArrowheads="1"/>
          </p:cNvSpPr>
          <p:nvPr/>
        </p:nvSpPr>
        <p:spPr bwMode="auto">
          <a:xfrm>
            <a:off x="1447800" y="2133600"/>
            <a:ext cx="1828800" cy="12954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Specify Search/Match</a:t>
            </a:r>
          </a:p>
          <a:p>
            <a:pPr algn="ctr"/>
            <a:r>
              <a:rPr lang="en-US" sz="2000">
                <a:latin typeface="Calibri" pitchFamily="34" charset="0"/>
              </a:rPr>
              <a:t> Options (Preferences</a:t>
            </a:r>
            <a:r>
              <a:rPr lang="en-US" sz="2000" b="1">
                <a:latin typeface="Calibri" pitchFamily="34" charset="0"/>
              </a:rPr>
              <a:t>)</a:t>
            </a:r>
          </a:p>
        </p:txBody>
      </p:sp>
      <p:sp>
        <p:nvSpPr>
          <p:cNvPr id="18445" name="AutoShape 49"/>
          <p:cNvSpPr>
            <a:spLocks noChangeArrowheads="1"/>
          </p:cNvSpPr>
          <p:nvPr/>
        </p:nvSpPr>
        <p:spPr bwMode="auto">
          <a:xfrm>
            <a:off x="7010400" y="1676400"/>
            <a:ext cx="1981200" cy="12192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Specify Search/Match</a:t>
            </a:r>
          </a:p>
          <a:p>
            <a:pPr algn="ctr"/>
            <a:r>
              <a:rPr lang="en-US" sz="2000">
                <a:latin typeface="Calibri" pitchFamily="34" charset="0"/>
              </a:rPr>
              <a:t> Options (Preferences</a:t>
            </a:r>
            <a:r>
              <a:rPr lang="en-US" sz="2000" b="1">
                <a:latin typeface="Calibri" pitchFamily="34" charset="0"/>
              </a:rPr>
              <a:t>)</a:t>
            </a:r>
          </a:p>
        </p:txBody>
      </p:sp>
      <p:sp>
        <p:nvSpPr>
          <p:cNvPr id="18446" name="AutoShape 54"/>
          <p:cNvSpPr>
            <a:spLocks noChangeArrowheads="1"/>
          </p:cNvSpPr>
          <p:nvPr/>
        </p:nvSpPr>
        <p:spPr bwMode="auto">
          <a:xfrm>
            <a:off x="4572000" y="5943600"/>
            <a:ext cx="914400" cy="304800"/>
          </a:xfrm>
          <a:prstGeom prst="flowChartTerminator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End</a:t>
            </a:r>
          </a:p>
        </p:txBody>
      </p:sp>
      <p:sp>
        <p:nvSpPr>
          <p:cNvPr id="18447" name="Line 55"/>
          <p:cNvSpPr>
            <a:spLocks noChangeShapeType="1"/>
          </p:cNvSpPr>
          <p:nvPr/>
        </p:nvSpPr>
        <p:spPr bwMode="auto">
          <a:xfrm flipH="1" flipV="1">
            <a:off x="6705600" y="335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56"/>
          <p:cNvSpPr>
            <a:spLocks noChangeShapeType="1"/>
          </p:cNvSpPr>
          <p:nvPr/>
        </p:nvSpPr>
        <p:spPr bwMode="auto">
          <a:xfrm flipV="1">
            <a:off x="6324600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57"/>
          <p:cNvSpPr>
            <a:spLocks noChangeShapeType="1"/>
          </p:cNvSpPr>
          <p:nvPr/>
        </p:nvSpPr>
        <p:spPr bwMode="auto">
          <a:xfrm>
            <a:off x="2362200" y="3429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58"/>
          <p:cNvSpPr>
            <a:spLocks noChangeShapeType="1"/>
          </p:cNvSpPr>
          <p:nvPr/>
        </p:nvSpPr>
        <p:spPr bwMode="auto">
          <a:xfrm flipH="1" flipV="1">
            <a:off x="7924800" y="3810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59"/>
          <p:cNvSpPr>
            <a:spLocks noChangeShapeType="1"/>
          </p:cNvSpPr>
          <p:nvPr/>
        </p:nvSpPr>
        <p:spPr bwMode="auto">
          <a:xfrm flipH="1">
            <a:off x="6324600" y="2057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AutoShape 60"/>
          <p:cNvSpPr>
            <a:spLocks noChangeArrowheads="1"/>
          </p:cNvSpPr>
          <p:nvPr/>
        </p:nvSpPr>
        <p:spPr bwMode="auto">
          <a:xfrm>
            <a:off x="3810000" y="4495800"/>
            <a:ext cx="2514600" cy="990600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Single Phase?</a:t>
            </a:r>
          </a:p>
        </p:txBody>
      </p:sp>
      <p:sp>
        <p:nvSpPr>
          <p:cNvPr id="18453" name="AutoShape 61"/>
          <p:cNvSpPr>
            <a:spLocks noChangeArrowheads="1"/>
          </p:cNvSpPr>
          <p:nvPr/>
        </p:nvSpPr>
        <p:spPr bwMode="auto">
          <a:xfrm>
            <a:off x="3657600" y="2667000"/>
            <a:ext cx="3048000" cy="1447800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Reasonable  New Match?</a:t>
            </a:r>
          </a:p>
        </p:txBody>
      </p:sp>
      <p:sp>
        <p:nvSpPr>
          <p:cNvPr id="18454" name="AutoShape 62"/>
          <p:cNvSpPr>
            <a:spLocks noChangeArrowheads="1"/>
          </p:cNvSpPr>
          <p:nvPr/>
        </p:nvSpPr>
        <p:spPr bwMode="auto">
          <a:xfrm>
            <a:off x="7086600" y="4495800"/>
            <a:ext cx="2057400" cy="990600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Last Phase?</a:t>
            </a:r>
          </a:p>
        </p:txBody>
      </p:sp>
      <p:sp>
        <p:nvSpPr>
          <p:cNvPr id="18455" name="Line 67"/>
          <p:cNvSpPr>
            <a:spLocks noChangeShapeType="1"/>
          </p:cNvSpPr>
          <p:nvPr/>
        </p:nvSpPr>
        <p:spPr bwMode="auto">
          <a:xfrm>
            <a:off x="3352800" y="4191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Line 75"/>
          <p:cNvSpPr>
            <a:spLocks noChangeShapeType="1"/>
          </p:cNvSpPr>
          <p:nvPr/>
        </p:nvSpPr>
        <p:spPr bwMode="auto">
          <a:xfrm flipV="1">
            <a:off x="8077200" y="548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AutoShape 78"/>
          <p:cNvSpPr>
            <a:spLocks noChangeArrowheads="1"/>
          </p:cNvSpPr>
          <p:nvPr/>
        </p:nvSpPr>
        <p:spPr bwMode="auto">
          <a:xfrm>
            <a:off x="5257800" y="4191000"/>
            <a:ext cx="6096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yes</a:t>
            </a:r>
          </a:p>
        </p:txBody>
      </p:sp>
      <p:sp>
        <p:nvSpPr>
          <p:cNvPr id="18458" name="AutoShape 79"/>
          <p:cNvSpPr>
            <a:spLocks noChangeArrowheads="1"/>
          </p:cNvSpPr>
          <p:nvPr/>
        </p:nvSpPr>
        <p:spPr bwMode="auto">
          <a:xfrm>
            <a:off x="8229600" y="5562600"/>
            <a:ext cx="6096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yes</a:t>
            </a:r>
          </a:p>
        </p:txBody>
      </p:sp>
      <p:sp>
        <p:nvSpPr>
          <p:cNvPr id="18459" name="AutoShape 80"/>
          <p:cNvSpPr>
            <a:spLocks noChangeArrowheads="1"/>
          </p:cNvSpPr>
          <p:nvPr/>
        </p:nvSpPr>
        <p:spPr bwMode="auto">
          <a:xfrm>
            <a:off x="5257800" y="5562600"/>
            <a:ext cx="6096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yes</a:t>
            </a:r>
          </a:p>
        </p:txBody>
      </p:sp>
      <p:sp>
        <p:nvSpPr>
          <p:cNvPr id="18460" name="AutoShape 83"/>
          <p:cNvSpPr>
            <a:spLocks noChangeArrowheads="1"/>
          </p:cNvSpPr>
          <p:nvPr/>
        </p:nvSpPr>
        <p:spPr bwMode="auto">
          <a:xfrm>
            <a:off x="3352800" y="3048000"/>
            <a:ext cx="5334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no</a:t>
            </a:r>
          </a:p>
        </p:txBody>
      </p:sp>
      <p:sp>
        <p:nvSpPr>
          <p:cNvPr id="18461" name="AutoShape 84"/>
          <p:cNvSpPr>
            <a:spLocks noChangeArrowheads="1"/>
          </p:cNvSpPr>
          <p:nvPr/>
        </p:nvSpPr>
        <p:spPr bwMode="auto">
          <a:xfrm>
            <a:off x="8001000" y="3962400"/>
            <a:ext cx="5334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no</a:t>
            </a:r>
          </a:p>
        </p:txBody>
      </p:sp>
      <p:sp>
        <p:nvSpPr>
          <p:cNvPr id="18462" name="AutoShape 85"/>
          <p:cNvSpPr>
            <a:spLocks noChangeArrowheads="1"/>
          </p:cNvSpPr>
          <p:nvPr/>
        </p:nvSpPr>
        <p:spPr bwMode="auto">
          <a:xfrm>
            <a:off x="6400800" y="4724400"/>
            <a:ext cx="533400" cy="2286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>
                <a:latin typeface="Calibri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2057400" y="304800"/>
            <a:ext cx="67056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</a:t>
            </a:r>
            <a:r>
              <a:rPr lang="en-US" sz="4000" b="1">
                <a:latin typeface="Times New Roman" pitchFamily="18" charset="0"/>
              </a:rPr>
              <a:t>User Data Input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subTitle" idx="1"/>
          </p:nvPr>
        </p:nvSpPr>
        <p:spPr>
          <a:xfrm>
            <a:off x="3657600" y="4953000"/>
            <a:ext cx="2438400" cy="1066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smtClean="0">
                <a:solidFill>
                  <a:schemeClr val="tx1"/>
                </a:solidFill>
              </a:rPr>
              <a:t>3.  Import Session: Raw experimental digitized data files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4478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524000" y="1828800"/>
            <a:ext cx="65532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   1          2          3         4          5          6          7          8         9         10        11         12      13</a:t>
            </a:r>
          </a:p>
        </p:txBody>
      </p:sp>
      <p:pic>
        <p:nvPicPr>
          <p:cNvPr id="19462" name="Picture 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590800"/>
            <a:ext cx="2971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25908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3505200"/>
            <a:ext cx="198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 Box 23"/>
          <p:cNvSpPr txBox="1">
            <a:spLocks noChangeArrowheads="1"/>
          </p:cNvSpPr>
          <p:nvPr/>
        </p:nvSpPr>
        <p:spPr bwMode="auto">
          <a:xfrm>
            <a:off x="1524000" y="2667000"/>
            <a:ext cx="2209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>
                <a:latin typeface="Calibri" pitchFamily="34" charset="0"/>
              </a:rPr>
              <a:t>1.  New Session: Manually input peaks</a:t>
            </a:r>
          </a:p>
        </p:txBody>
      </p:sp>
      <p:sp>
        <p:nvSpPr>
          <p:cNvPr id="19466" name="Text Box 26"/>
          <p:cNvSpPr txBox="1">
            <a:spLocks noChangeArrowheads="1"/>
          </p:cNvSpPr>
          <p:nvPr/>
        </p:nvSpPr>
        <p:spPr bwMode="auto">
          <a:xfrm>
            <a:off x="3810000" y="3200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2.  Open Session:  Peak files</a:t>
            </a:r>
          </a:p>
        </p:txBody>
      </p:sp>
      <p:pic>
        <p:nvPicPr>
          <p:cNvPr id="19467" name="Picture 2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4419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3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72200" y="4419600"/>
            <a:ext cx="2819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31"/>
          <p:cNvSpPr txBox="1">
            <a:spLocks noChangeArrowheads="1"/>
          </p:cNvSpPr>
          <p:nvPr/>
        </p:nvSpPr>
        <p:spPr bwMode="auto">
          <a:xfrm>
            <a:off x="1524000" y="1066800"/>
            <a:ext cx="290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Frequently Used Icons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72390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Miscellaneous Options</a:t>
            </a:r>
          </a:p>
        </p:txBody>
      </p:sp>
      <p:pic>
        <p:nvPicPr>
          <p:cNvPr id="2048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2860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1447800" y="4800600"/>
            <a:ext cx="388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12. Accept Phase</a:t>
            </a:r>
          </a:p>
          <a:p>
            <a:r>
              <a:rPr lang="en-US" sz="2000" b="1">
                <a:latin typeface="Calibri" pitchFamily="34" charset="0"/>
              </a:rPr>
              <a:t>Comparison between the user data and reference data continues after “accepting” the current matched phase</a:t>
            </a:r>
          </a:p>
        </p:txBody>
      </p:sp>
      <p:pic>
        <p:nvPicPr>
          <p:cNvPr id="20485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295400"/>
            <a:ext cx="594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14"/>
          <p:cNvSpPr txBox="1">
            <a:spLocks noChangeArrowheads="1"/>
          </p:cNvSpPr>
          <p:nvPr/>
        </p:nvSpPr>
        <p:spPr bwMode="auto">
          <a:xfrm>
            <a:off x="1752600" y="1676400"/>
            <a:ext cx="59436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  1         2        3         4          5        6         7        8       9         10       11      12      13</a:t>
            </a:r>
          </a:p>
        </p:txBody>
      </p:sp>
      <p:pic>
        <p:nvPicPr>
          <p:cNvPr id="20487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51054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6"/>
          <p:cNvSpPr txBox="1">
            <a:spLocks noChangeArrowheads="1"/>
          </p:cNvSpPr>
          <p:nvPr/>
        </p:nvSpPr>
        <p:spPr bwMode="auto">
          <a:xfrm>
            <a:off x="1752600" y="838200"/>
            <a:ext cx="290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Frequently Used Icons</a:t>
            </a:r>
          </a:p>
        </p:txBody>
      </p:sp>
      <p:sp>
        <p:nvSpPr>
          <p:cNvPr id="20489" name="Text Box 18"/>
          <p:cNvSpPr txBox="1">
            <a:spLocks noChangeArrowheads="1"/>
          </p:cNvSpPr>
          <p:nvPr/>
        </p:nvSpPr>
        <p:spPr bwMode="auto">
          <a:xfrm>
            <a:off x="1447800" y="2286000"/>
            <a:ext cx="3810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7. SIeve+ Preference:</a:t>
            </a:r>
          </a:p>
          <a:p>
            <a:r>
              <a:rPr lang="en-US" sz="2000" b="1">
                <a:latin typeface="Calibri" pitchFamily="34" charset="0"/>
              </a:rPr>
              <a:t>Methods and Criteria window-</a:t>
            </a:r>
          </a:p>
          <a:p>
            <a:pPr>
              <a:buFontTx/>
              <a:buChar char="•"/>
            </a:pPr>
            <a:r>
              <a:rPr lang="en-US" sz="2000" b="1">
                <a:latin typeface="Calibri" pitchFamily="34" charset="0"/>
              </a:rPr>
              <a:t>Search/Match error margin</a:t>
            </a:r>
          </a:p>
          <a:p>
            <a:pPr>
              <a:buFontTx/>
              <a:buChar char="•"/>
            </a:pPr>
            <a:r>
              <a:rPr lang="en-US" sz="2000" b="1">
                <a:latin typeface="Calibri" pitchFamily="34" charset="0"/>
              </a:rPr>
              <a:t>Wavelength specification</a:t>
            </a:r>
          </a:p>
          <a:p>
            <a:pPr>
              <a:buFontTx/>
              <a:buChar char="•"/>
            </a:pPr>
            <a:r>
              <a:rPr lang="en-US" sz="2000" b="1">
                <a:latin typeface="Calibri" pitchFamily="34" charset="0"/>
              </a:rPr>
              <a:t>GOM limit specification</a:t>
            </a:r>
          </a:p>
          <a:p>
            <a:pPr>
              <a:buFontTx/>
              <a:buChar char="•"/>
            </a:pPr>
            <a:r>
              <a:rPr lang="en-US" sz="2000" b="1">
                <a:latin typeface="Calibri" pitchFamily="34" charset="0"/>
              </a:rPr>
              <a:t>Hanawalt/Fink with rotation</a:t>
            </a:r>
          </a:p>
          <a:p>
            <a:r>
              <a:rPr lang="en-US" sz="2000" b="1">
                <a:latin typeface="Calibri" pitchFamily="34" charset="0"/>
              </a:rPr>
              <a:t>specification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600200" y="304800"/>
            <a:ext cx="72390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Phase Comparison Table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524000"/>
            <a:ext cx="358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35052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d-spacings/Intensities of Multi-phases and reference Patterns comparison table:</a:t>
            </a:r>
          </a:p>
          <a:p>
            <a:endParaRPr lang="en-US" sz="2000" b="1">
              <a:latin typeface="Calibri" pitchFamily="34" charset="0"/>
            </a:endParaRPr>
          </a:p>
          <a:p>
            <a:r>
              <a:rPr lang="en-US" sz="2000" b="1">
                <a:latin typeface="Calibri" pitchFamily="34" charset="0"/>
              </a:rPr>
              <a:t>1</a:t>
            </a:r>
            <a:r>
              <a:rPr lang="en-US" sz="2000" b="1" baseline="30000">
                <a:latin typeface="Calibri" pitchFamily="34" charset="0"/>
              </a:rPr>
              <a:t>st</a:t>
            </a:r>
            <a:r>
              <a:rPr lang="en-US" sz="2000" b="1">
                <a:latin typeface="Calibri" pitchFamily="34" charset="0"/>
              </a:rPr>
              <a:t> &amp; 2</a:t>
            </a:r>
            <a:r>
              <a:rPr lang="en-US" sz="2000" b="1" baseline="30000">
                <a:latin typeface="Calibri" pitchFamily="34" charset="0"/>
              </a:rPr>
              <a:t>nd</a:t>
            </a:r>
            <a:r>
              <a:rPr lang="en-US" sz="2000" b="1">
                <a:latin typeface="Calibri" pitchFamily="34" charset="0"/>
              </a:rPr>
              <a:t> columns:</a:t>
            </a:r>
          </a:p>
          <a:p>
            <a:r>
              <a:rPr lang="en-US" sz="2000" b="1">
                <a:latin typeface="Calibri" pitchFamily="34" charset="0"/>
              </a:rPr>
              <a:t>Experimental data.</a:t>
            </a:r>
          </a:p>
          <a:p>
            <a:endParaRPr lang="en-US" sz="2000" b="1">
              <a:latin typeface="Calibri" pitchFamily="34" charset="0"/>
            </a:endParaRPr>
          </a:p>
          <a:p>
            <a:r>
              <a:rPr lang="en-US" sz="2000" b="1">
                <a:latin typeface="Calibri" pitchFamily="34" charset="0"/>
              </a:rPr>
              <a:t>3</a:t>
            </a:r>
            <a:r>
              <a:rPr lang="en-US" sz="2000" b="1" baseline="30000">
                <a:latin typeface="Calibri" pitchFamily="34" charset="0"/>
              </a:rPr>
              <a:t>rd</a:t>
            </a:r>
            <a:r>
              <a:rPr lang="en-US" sz="2000" b="1">
                <a:latin typeface="Calibri" pitchFamily="34" charset="0"/>
              </a:rPr>
              <a:t> &amp; 4</a:t>
            </a:r>
            <a:r>
              <a:rPr lang="en-US" sz="2000" b="1" baseline="30000">
                <a:latin typeface="Calibri" pitchFamily="34" charset="0"/>
              </a:rPr>
              <a:t>th</a:t>
            </a:r>
            <a:r>
              <a:rPr lang="en-US" sz="2000" b="1">
                <a:latin typeface="Calibri" pitchFamily="34" charset="0"/>
              </a:rPr>
              <a:t> columns:</a:t>
            </a:r>
          </a:p>
          <a:p>
            <a:r>
              <a:rPr lang="en-US" sz="2000" b="1">
                <a:latin typeface="Calibri" pitchFamily="34" charset="0"/>
              </a:rPr>
              <a:t>First matched reference pattern data.</a:t>
            </a:r>
          </a:p>
          <a:p>
            <a:endParaRPr lang="en-US" sz="2000" b="1">
              <a:latin typeface="Calibri" pitchFamily="34" charset="0"/>
            </a:endParaRPr>
          </a:p>
          <a:p>
            <a:r>
              <a:rPr lang="en-US" sz="2000" b="1">
                <a:latin typeface="Calibri" pitchFamily="34" charset="0"/>
              </a:rPr>
              <a:t>5</a:t>
            </a:r>
            <a:r>
              <a:rPr lang="en-US" sz="2000" b="1" baseline="30000">
                <a:latin typeface="Calibri" pitchFamily="34" charset="0"/>
              </a:rPr>
              <a:t>th</a:t>
            </a:r>
            <a:r>
              <a:rPr lang="en-US" sz="2000" b="1">
                <a:latin typeface="Calibri" pitchFamily="34" charset="0"/>
              </a:rPr>
              <a:t> &amp; 6</a:t>
            </a:r>
            <a:r>
              <a:rPr lang="en-US" sz="2000" b="1" baseline="30000">
                <a:latin typeface="Calibri" pitchFamily="34" charset="0"/>
              </a:rPr>
              <a:t>th</a:t>
            </a:r>
            <a:r>
              <a:rPr lang="en-US" sz="2000" b="1">
                <a:latin typeface="Calibri" pitchFamily="34" charset="0"/>
              </a:rPr>
              <a:t> columns:</a:t>
            </a:r>
          </a:p>
          <a:p>
            <a:r>
              <a:rPr lang="en-US" sz="2000" b="1">
                <a:latin typeface="Calibri" pitchFamily="34" charset="0"/>
              </a:rPr>
              <a:t>Second matched reference pattern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2895600" y="304800"/>
            <a:ext cx="46482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SIeve+ Example-1</a:t>
            </a:r>
          </a:p>
        </p:txBody>
      </p:sp>
      <p:pic>
        <p:nvPicPr>
          <p:cNvPr id="2253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676400"/>
            <a:ext cx="3524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1828800" y="1676400"/>
            <a:ext cx="406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1. Click on the Open Session icon: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590800"/>
            <a:ext cx="5029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1828800" y="2057400"/>
            <a:ext cx="475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2. Select a peak file: Session_7_4_5.xml</a:t>
            </a: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1752600" y="5562600"/>
            <a:ext cx="6705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3. Accept the phase “β – Lactose” with the highest GOM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4. 2</a:t>
            </a:r>
            <a:r>
              <a:rPr lang="en-US" sz="2000" baseline="30000">
                <a:latin typeface="Calibri" pitchFamily="34" charset="0"/>
              </a:rPr>
              <a:t>nd</a:t>
            </a:r>
            <a:r>
              <a:rPr lang="en-US" sz="2000">
                <a:latin typeface="Calibri" pitchFamily="34" charset="0"/>
              </a:rPr>
              <a:t> matched phase “Ibuprofen” is found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1600200" y="914400"/>
            <a:ext cx="562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Objective: Search for reference patterns in the PDF</a:t>
            </a:r>
          </a:p>
          <a:p>
            <a:r>
              <a:rPr lang="en-US" sz="2000">
                <a:latin typeface="Calibri" pitchFamily="34" charset="0"/>
              </a:rPr>
              <a:t>database to match mixed phase peaks in a user file.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1981200" y="228600"/>
            <a:ext cx="6629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>
                <a:latin typeface="Times New Roman" pitchFamily="18" charset="0"/>
              </a:rPr>
              <a:t>SIeve+ Example-1</a:t>
            </a:r>
            <a:br>
              <a:rPr lang="en-US" sz="3600" b="1">
                <a:latin typeface="Times New Roman" pitchFamily="18" charset="0"/>
              </a:rPr>
            </a:b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Interpretation of matched results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3276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524000"/>
            <a:ext cx="281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Freeform 8"/>
          <p:cNvSpPr>
            <a:spLocks/>
          </p:cNvSpPr>
          <p:nvPr/>
        </p:nvSpPr>
        <p:spPr bwMode="auto">
          <a:xfrm>
            <a:off x="5181600" y="1828800"/>
            <a:ext cx="152400" cy="914400"/>
          </a:xfrm>
          <a:custGeom>
            <a:avLst/>
            <a:gdLst>
              <a:gd name="T0" fmla="*/ 2147483647 w 96"/>
              <a:gd name="T1" fmla="*/ 0 h 720"/>
              <a:gd name="T2" fmla="*/ 0 w 96"/>
              <a:gd name="T3" fmla="*/ 2147483647 h 720"/>
              <a:gd name="T4" fmla="*/ 2147483647 w 96"/>
              <a:gd name="T5" fmla="*/ 2147483647 h 720"/>
              <a:gd name="T6" fmla="*/ 0 w 96"/>
              <a:gd name="T7" fmla="*/ 2147483647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720"/>
              <a:gd name="T14" fmla="*/ 96 w 96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720">
                <a:moveTo>
                  <a:pt x="96" y="0"/>
                </a:moveTo>
                <a:cubicBezTo>
                  <a:pt x="48" y="100"/>
                  <a:pt x="0" y="200"/>
                  <a:pt x="0" y="288"/>
                </a:cubicBezTo>
                <a:cubicBezTo>
                  <a:pt x="0" y="376"/>
                  <a:pt x="96" y="456"/>
                  <a:pt x="96" y="528"/>
                </a:cubicBezTo>
                <a:cubicBezTo>
                  <a:pt x="96" y="600"/>
                  <a:pt x="16" y="688"/>
                  <a:pt x="0" y="72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8" name="Freeform 9"/>
          <p:cNvSpPr>
            <a:spLocks/>
          </p:cNvSpPr>
          <p:nvPr/>
        </p:nvSpPr>
        <p:spPr bwMode="auto">
          <a:xfrm>
            <a:off x="5334000" y="1828800"/>
            <a:ext cx="152400" cy="914400"/>
          </a:xfrm>
          <a:custGeom>
            <a:avLst/>
            <a:gdLst>
              <a:gd name="T0" fmla="*/ 2147483647 w 96"/>
              <a:gd name="T1" fmla="*/ 0 h 720"/>
              <a:gd name="T2" fmla="*/ 0 w 96"/>
              <a:gd name="T3" fmla="*/ 2147483647 h 720"/>
              <a:gd name="T4" fmla="*/ 2147483647 w 96"/>
              <a:gd name="T5" fmla="*/ 2147483647 h 720"/>
              <a:gd name="T6" fmla="*/ 0 w 96"/>
              <a:gd name="T7" fmla="*/ 2147483647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720"/>
              <a:gd name="T14" fmla="*/ 96 w 96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720">
                <a:moveTo>
                  <a:pt x="96" y="0"/>
                </a:moveTo>
                <a:cubicBezTo>
                  <a:pt x="48" y="100"/>
                  <a:pt x="0" y="200"/>
                  <a:pt x="0" y="288"/>
                </a:cubicBezTo>
                <a:cubicBezTo>
                  <a:pt x="0" y="376"/>
                  <a:pt x="96" y="456"/>
                  <a:pt x="96" y="528"/>
                </a:cubicBezTo>
                <a:cubicBezTo>
                  <a:pt x="96" y="600"/>
                  <a:pt x="16" y="688"/>
                  <a:pt x="0" y="72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1600200" y="3505200"/>
            <a:ext cx="70104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en-US" sz="2000">
                <a:latin typeface="Calibri" pitchFamily="34" charset="0"/>
              </a:rPr>
              <a:t> Δ   =         window * d </a:t>
            </a:r>
          </a:p>
          <a:p>
            <a:pPr>
              <a:lnSpc>
                <a:spcPct val="105000"/>
              </a:lnSpc>
            </a:pPr>
            <a:r>
              <a:rPr lang="en-US" sz="2000">
                <a:latin typeface="Calibri" pitchFamily="34" charset="0"/>
              </a:rPr>
              <a:t>           tan(arcsin(λ / (2 * d) )) </a:t>
            </a:r>
          </a:p>
          <a:p>
            <a:pPr>
              <a:lnSpc>
                <a:spcPct val="105000"/>
              </a:lnSpc>
            </a:pPr>
            <a:r>
              <a:rPr lang="en-US" sz="2000">
                <a:latin typeface="Calibri" pitchFamily="34" charset="0"/>
              </a:rPr>
              <a:t>Goodness of Match (GOM):</a:t>
            </a:r>
          </a:p>
          <a:p>
            <a:pPr>
              <a:lnSpc>
                <a:spcPct val="105000"/>
              </a:lnSpc>
            </a:pPr>
            <a:r>
              <a:rPr lang="en-US" sz="2000">
                <a:latin typeface="Calibri" pitchFamily="34" charset="0"/>
              </a:rPr>
              <a:t>GOM = </a:t>
            </a:r>
            <a:r>
              <a:rPr lang="en-US" sz="2000" b="1">
                <a:latin typeface="Calibri" pitchFamily="34" charset="0"/>
              </a:rPr>
              <a:t>( </a:t>
            </a:r>
            <a:r>
              <a:rPr lang="en-US" sz="2000">
                <a:latin typeface="Calibri" pitchFamily="34" charset="0"/>
              </a:rPr>
              <a:t>1 - (line error / Δ) </a:t>
            </a:r>
            <a:r>
              <a:rPr lang="en-US" sz="2000" b="1">
                <a:latin typeface="Calibri" pitchFamily="34" charset="0"/>
              </a:rPr>
              <a:t>) </a:t>
            </a:r>
            <a:r>
              <a:rPr lang="en-US" sz="2000">
                <a:latin typeface="Calibri" pitchFamily="34" charset="0"/>
              </a:rPr>
              <a:t>* </a:t>
            </a:r>
            <a:r>
              <a:rPr lang="en-US" sz="2000" b="1">
                <a:latin typeface="Calibri" pitchFamily="34" charset="0"/>
              </a:rPr>
              <a:t>( </a:t>
            </a:r>
            <a:r>
              <a:rPr lang="en-US" sz="2000">
                <a:latin typeface="Calibri" pitchFamily="34" charset="0"/>
              </a:rPr>
              <a:t>1 - (line error / Δ) </a:t>
            </a:r>
            <a:r>
              <a:rPr lang="en-US" sz="2000" b="1">
                <a:latin typeface="Calibri" pitchFamily="34" charset="0"/>
              </a:rPr>
              <a:t>) </a:t>
            </a:r>
            <a:r>
              <a:rPr lang="en-US" sz="2000">
                <a:latin typeface="Calibri" pitchFamily="34" charset="0"/>
              </a:rPr>
              <a:t>* 1000 </a:t>
            </a:r>
          </a:p>
          <a:p>
            <a:pPr>
              <a:lnSpc>
                <a:spcPct val="105000"/>
              </a:lnSpc>
            </a:pPr>
            <a:r>
              <a:rPr lang="en-US" sz="2000">
                <a:latin typeface="Calibri" pitchFamily="34" charset="0"/>
              </a:rPr>
              <a:t>A Match - within the range of (experiment Spacing +- Δ)</a:t>
            </a:r>
          </a:p>
          <a:p>
            <a:pPr>
              <a:lnSpc>
                <a:spcPct val="105000"/>
              </a:lnSpc>
            </a:pPr>
            <a:r>
              <a:rPr lang="en-US" sz="2000" b="1">
                <a:solidFill>
                  <a:srgbClr val="FF3300"/>
                </a:solidFill>
                <a:latin typeface="Calibri" pitchFamily="34" charset="0"/>
              </a:rPr>
              <a:t>Red</a:t>
            </a:r>
            <a:r>
              <a:rPr lang="en-US" sz="2000">
                <a:latin typeface="Calibri" pitchFamily="34" charset="0"/>
              </a:rPr>
              <a:t>: matched lines </a:t>
            </a:r>
          </a:p>
          <a:p>
            <a:pPr>
              <a:lnSpc>
                <a:spcPct val="105000"/>
              </a:lnSpc>
            </a:pPr>
            <a:r>
              <a:rPr lang="en-US" sz="2000" b="1">
                <a:latin typeface="Calibri" pitchFamily="34" charset="0"/>
              </a:rPr>
              <a:t>Black</a:t>
            </a:r>
            <a:r>
              <a:rPr lang="en-US" sz="2000">
                <a:latin typeface="Calibri" pitchFamily="34" charset="0"/>
              </a:rPr>
              <a:t>: non-matched lines</a:t>
            </a:r>
          </a:p>
        </p:txBody>
      </p:sp>
      <p:sp>
        <p:nvSpPr>
          <p:cNvPr id="23560" name="Line 13"/>
          <p:cNvSpPr>
            <a:spLocks noChangeShapeType="1"/>
          </p:cNvSpPr>
          <p:nvPr/>
        </p:nvSpPr>
        <p:spPr bwMode="auto">
          <a:xfrm>
            <a:off x="2438400" y="3886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860</Words>
  <Application>Microsoft Office PowerPoint</Application>
  <PresentationFormat>On-screen Show (4:3)</PresentationFormat>
  <Paragraphs>158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Office Theme</vt:lpstr>
      <vt:lpstr>Office Theme</vt:lpstr>
      <vt:lpstr>SIeve+ Introduction</vt:lpstr>
      <vt:lpstr>SIeve+ Purpose </vt:lpstr>
      <vt:lpstr>SIeve+ Methods</vt:lpstr>
      <vt:lpstr>SIeve+ Search/Match Procedure</vt:lpstr>
      <vt:lpstr>SIeve+ User Data Input</vt:lpstr>
      <vt:lpstr>SIeve+ Miscellaneous Options</vt:lpstr>
      <vt:lpstr>SIeve+ Phase Comparison Table</vt:lpstr>
      <vt:lpstr>SIeve+ Example-1</vt:lpstr>
      <vt:lpstr>SIeve+ Example-1  Interpretation of matched results</vt:lpstr>
      <vt:lpstr>SIeve+ Example-1 Search/Compare Results Overview</vt:lpstr>
      <vt:lpstr>SIeve+ Example-2</vt:lpstr>
      <vt:lpstr>SIeve+ Example-2 Advanced Experimental Data Input</vt:lpstr>
      <vt:lpstr>SIeve+ Example-2 Intensity Import Format</vt:lpstr>
      <vt:lpstr>SIeve+ Example-2  Data Input Format Auto-Detect</vt:lpstr>
      <vt:lpstr>SIeve+ Example-2 Match Filter </vt:lpstr>
      <vt:lpstr>SIeve+ Example-2  Final Output</vt:lpstr>
      <vt:lpstr>SIeve+ Example-2 Graphics Comparison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</dc:creator>
  <cp:lastModifiedBy>kahmer</cp:lastModifiedBy>
  <cp:revision>34</cp:revision>
  <dcterms:created xsi:type="dcterms:W3CDTF">2007-08-22T12:12:21Z</dcterms:created>
  <dcterms:modified xsi:type="dcterms:W3CDTF">2008-12-30T17:38:28Z</dcterms:modified>
</cp:coreProperties>
</file>