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icddsidebar3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2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228600"/>
            <a:ext cx="7010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8580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8BCFB-8800-4530-9640-A589FCACD5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46593-13FA-4580-9D6B-D939AC8A95D6}" type="datetimeFigureOut">
              <a:rPr lang="en-US"/>
              <a:pPr>
                <a:defRPr/>
              </a:pPr>
              <a:t>11/2/2008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F55AC-35DE-45A1-882A-4AFBBF080B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4AC1C-0582-436F-8D9E-F3474A04612A}" type="datetimeFigureOut">
              <a:rPr lang="en-US"/>
              <a:pPr>
                <a:defRPr/>
              </a:pPr>
              <a:t>11/2/2008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F991C-350A-4667-A45A-5932A9665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icddsidebar3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2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70104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17CBE-E11A-4336-B30C-F38F925818A3}" type="datetimeFigureOut">
              <a:rPr lang="en-US"/>
              <a:pPr>
                <a:defRPr/>
              </a:pPr>
              <a:t>11/2/2008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557D2-3250-4AB1-8AE0-BC9DAE9D80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9BFDF-F618-47F7-963F-B30F6FEABBAE}" type="datetimeFigureOut">
              <a:rPr lang="en-US"/>
              <a:pPr>
                <a:defRPr/>
              </a:pPr>
              <a:t>11/2/2008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A6AA7-0819-4001-B594-4547BB7D3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51FF7-65E4-4C84-98E5-F676E64FFCE7}" type="datetimeFigureOut">
              <a:rPr lang="en-US"/>
              <a:pPr>
                <a:defRPr/>
              </a:pPr>
              <a:t>11/2/2008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A2917-5C56-4C17-8305-A721AAA95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176B1-8952-4643-B897-66867B5171FE}" type="datetimeFigureOut">
              <a:rPr lang="en-US"/>
              <a:pPr>
                <a:defRPr/>
              </a:pPr>
              <a:t>11/2/2008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C7FB7-A457-4513-9538-F856C07C81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73738-2FC3-474D-A595-A7C5D3D4104F}" type="datetimeFigureOut">
              <a:rPr lang="en-US"/>
              <a:pPr>
                <a:defRPr/>
              </a:pPr>
              <a:t>11/2/2008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307E9-7BFC-42F2-A960-76FC93E90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AD8F4-04C9-4B4F-8F7A-8FA3F7590DA0}" type="datetimeFigureOut">
              <a:rPr lang="en-US"/>
              <a:pPr>
                <a:defRPr/>
              </a:pPr>
              <a:t>11/2/2008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5D025-F26C-4D2B-BBF5-039DA67927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5DDB7-2E7E-4CC8-82A1-10AAA39EF059}" type="datetimeFigureOut">
              <a:rPr lang="en-US"/>
              <a:pPr>
                <a:defRPr/>
              </a:pPr>
              <a:t>11/2/2008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64CF9-CC14-46D7-B8A7-D3CF19BDA9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FFCE1-47F2-42D6-B819-7B070E9223C4}" type="datetimeFigureOut">
              <a:rPr lang="en-US"/>
              <a:pPr>
                <a:defRPr/>
              </a:pPr>
              <a:t>11/2/2008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35100-5143-4076-87EE-32D0489546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0C0AC6-3D24-49BC-AB2B-D78C4682106B}" type="datetimeFigureOut">
              <a:rPr lang="en-US"/>
              <a:pPr>
                <a:defRPr/>
              </a:pPr>
              <a:t>11/2/2008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A8ED705-1757-41F9-B6B5-58494C5E8D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icdd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1905000" y="2209800"/>
            <a:ext cx="7010400" cy="1600200"/>
          </a:xfrm>
        </p:spPr>
        <p:txBody>
          <a:bodyPr/>
          <a:lstStyle/>
          <a:p>
            <a:pPr eaLnBrk="1" hangingPunct="1"/>
            <a:r>
              <a:rPr lang="en-US" smtClean="0"/>
              <a:t>Evaluating Data Quality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smtClean="0"/>
              <a:t>Quality Mark</a:t>
            </a:r>
            <a:r>
              <a:rPr lang="en-US" sz="3600" smtClean="0"/>
              <a:t/>
            </a:r>
            <a:br>
              <a:rPr lang="en-US" sz="3600" smtClean="0"/>
            </a:br>
            <a:r>
              <a:rPr lang="en-US" sz="2900" smtClean="0">
                <a:solidFill>
                  <a:srgbClr val="FFCC00"/>
                </a:solidFill>
              </a:rPr>
              <a:t>How?</a:t>
            </a:r>
          </a:p>
        </p:txBody>
      </p:sp>
      <p:sp>
        <p:nvSpPr>
          <p:cNvPr id="23554" name="Rectangle 3"/>
          <p:cNvSpPr txBox="1">
            <a:spLocks/>
          </p:cNvSpPr>
          <p:nvPr/>
        </p:nvSpPr>
        <p:spPr bwMode="auto">
          <a:xfrm>
            <a:off x="1981200" y="1676400"/>
            <a:ext cx="6934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Calibri" pitchFamily="34" charset="0"/>
              </a:rPr>
              <a:t>Quality mark search is under </a:t>
            </a:r>
            <a:r>
              <a:rPr lang="en-US" sz="2800" u="sng">
                <a:solidFill>
                  <a:srgbClr val="FF0000"/>
                </a:solidFill>
                <a:latin typeface="Calibri" pitchFamily="34" charset="0"/>
              </a:rPr>
              <a:t>Subfiles/Database Filters</a:t>
            </a:r>
            <a:r>
              <a:rPr lang="en-US" sz="2800">
                <a:latin typeface="Calibri" pitchFamily="34" charset="0"/>
              </a:rPr>
              <a:t> tab.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Calibri" pitchFamily="34" charset="0"/>
              </a:rPr>
              <a:t>Quality mark criteria can be used as a filter.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Calibri" pitchFamily="34" charset="0"/>
              </a:rPr>
              <a:t>Multiple QMs can be chosen by clicking on the QM symbol while holding the Ctrl key.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Calibri" pitchFamily="34" charset="0"/>
              </a:rPr>
              <a:t>Low quality patterns can be excluded by selecting the undesired QM with the </a:t>
            </a:r>
            <a:r>
              <a:rPr lang="en-US" sz="2800" u="sng">
                <a:solidFill>
                  <a:srgbClr val="FF0000"/>
                </a:solidFill>
                <a:latin typeface="Calibri" pitchFamily="34" charset="0"/>
              </a:rPr>
              <a:t>Not</a:t>
            </a:r>
            <a:r>
              <a:rPr lang="en-US" sz="2800">
                <a:latin typeface="Calibri" pitchFamily="34" charset="0"/>
              </a:rPr>
              <a:t> box checked.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4"/>
          <p:cNvSpPr>
            <a:spLocks noGrp="1"/>
          </p:cNvSpPr>
          <p:nvPr>
            <p:ph type="title"/>
          </p:nvPr>
        </p:nvSpPr>
        <p:spPr>
          <a:xfrm>
            <a:off x="1676400" y="152400"/>
            <a:ext cx="7010400" cy="1143000"/>
          </a:xfrm>
        </p:spPr>
        <p:txBody>
          <a:bodyPr/>
          <a:lstStyle/>
          <a:p>
            <a:pPr eaLnBrk="1" hangingPunct="1"/>
            <a:r>
              <a:rPr lang="en-US" smtClean="0"/>
              <a:t>QM: Multiple Selection</a:t>
            </a:r>
          </a:p>
        </p:txBody>
      </p:sp>
      <p:pic>
        <p:nvPicPr>
          <p:cNvPr id="2457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371600"/>
            <a:ext cx="7307263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 Box 6"/>
          <p:cNvSpPr txBox="1">
            <a:spLocks noChangeArrowheads="1"/>
          </p:cNvSpPr>
          <p:nvPr/>
        </p:nvSpPr>
        <p:spPr bwMode="auto">
          <a:xfrm>
            <a:off x="0" y="3251200"/>
            <a:ext cx="1524000" cy="1590675"/>
          </a:xfrm>
          <a:prstGeom prst="rect">
            <a:avLst/>
          </a:prstGeom>
          <a:solidFill>
            <a:schemeClr val="bg2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alibri" pitchFamily="34" charset="0"/>
              </a:rPr>
              <a:t>In this example,</a:t>
            </a:r>
          </a:p>
          <a:p>
            <a:r>
              <a:rPr lang="en-US" sz="1400" b="1">
                <a:latin typeface="Calibri" pitchFamily="34" charset="0"/>
              </a:rPr>
              <a:t>patterns with</a:t>
            </a:r>
          </a:p>
          <a:p>
            <a:r>
              <a:rPr lang="en-US" sz="1400" b="1">
                <a:latin typeface="Calibri" pitchFamily="34" charset="0"/>
              </a:rPr>
              <a:t>either S or I</a:t>
            </a:r>
          </a:p>
          <a:p>
            <a:r>
              <a:rPr lang="en-US" sz="1400" b="1">
                <a:latin typeface="Calibri" pitchFamily="34" charset="0"/>
              </a:rPr>
              <a:t>quality marks</a:t>
            </a:r>
          </a:p>
          <a:p>
            <a:r>
              <a:rPr lang="en-US" sz="1400" b="1">
                <a:latin typeface="Calibri" pitchFamily="34" charset="0"/>
              </a:rPr>
              <a:t>will be returned</a:t>
            </a:r>
          </a:p>
          <a:p>
            <a:r>
              <a:rPr lang="en-US" sz="1400" b="1">
                <a:latin typeface="Calibri" pitchFamily="34" charset="0"/>
              </a:rPr>
              <a:t>in the search results.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>
          <a:xfrm>
            <a:off x="1676400" y="152400"/>
            <a:ext cx="7010400" cy="1143000"/>
          </a:xfrm>
        </p:spPr>
        <p:txBody>
          <a:bodyPr/>
          <a:lstStyle/>
          <a:p>
            <a:pPr eaLnBrk="1" hangingPunct="1"/>
            <a:r>
              <a:rPr lang="en-US" smtClean="0"/>
              <a:t>Excluding a Particular QM</a:t>
            </a:r>
            <a:endParaRPr lang="en-US" smtClean="0">
              <a:solidFill>
                <a:srgbClr val="FFFF00"/>
              </a:solidFill>
            </a:endParaRPr>
          </a:p>
        </p:txBody>
      </p:sp>
      <p:pic>
        <p:nvPicPr>
          <p:cNvPr id="2560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143000"/>
            <a:ext cx="647700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1981200" y="3448050"/>
            <a:ext cx="685800" cy="304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0" y="3067050"/>
            <a:ext cx="1663700" cy="1803400"/>
          </a:xfrm>
          <a:prstGeom prst="rect">
            <a:avLst/>
          </a:prstGeom>
          <a:solidFill>
            <a:schemeClr val="bg2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Calibri" pitchFamily="34" charset="0"/>
              </a:rPr>
              <a:t>To exclude a</a:t>
            </a:r>
          </a:p>
          <a:p>
            <a:r>
              <a:rPr lang="en-US" sz="1400" b="1">
                <a:latin typeface="Calibri" pitchFamily="34" charset="0"/>
              </a:rPr>
              <a:t>particular QM,</a:t>
            </a:r>
          </a:p>
          <a:p>
            <a:r>
              <a:rPr lang="en-US" sz="1400" b="1">
                <a:latin typeface="Calibri" pitchFamily="34" charset="0"/>
              </a:rPr>
              <a:t>be sure to check</a:t>
            </a:r>
          </a:p>
          <a:p>
            <a:r>
              <a:rPr lang="en-US" sz="1400" b="1">
                <a:latin typeface="Calibri" pitchFamily="34" charset="0"/>
              </a:rPr>
              <a:t>the </a:t>
            </a:r>
            <a:r>
              <a:rPr lang="en-US" sz="1400" b="1">
                <a:solidFill>
                  <a:srgbClr val="FF0000"/>
                </a:solidFill>
                <a:latin typeface="Calibri" pitchFamily="34" charset="0"/>
              </a:rPr>
              <a:t>Not  </a:t>
            </a:r>
            <a:r>
              <a:rPr lang="en-US" sz="1400" b="1">
                <a:latin typeface="Calibri" pitchFamily="34" charset="0"/>
              </a:rPr>
              <a:t>box.</a:t>
            </a:r>
          </a:p>
          <a:p>
            <a:r>
              <a:rPr lang="en-US" sz="1400" b="1">
                <a:latin typeface="Calibri" pitchFamily="34" charset="0"/>
              </a:rPr>
              <a:t>Here, patterns with</a:t>
            </a:r>
          </a:p>
          <a:p>
            <a:r>
              <a:rPr lang="en-US" sz="1400" b="1">
                <a:latin typeface="Calibri" pitchFamily="34" charset="0"/>
              </a:rPr>
              <a:t>O quality marks will</a:t>
            </a:r>
          </a:p>
          <a:p>
            <a:r>
              <a:rPr lang="en-US" sz="1400" b="1">
                <a:latin typeface="Calibri" pitchFamily="34" charset="0"/>
              </a:rPr>
              <a:t>not be included in</a:t>
            </a:r>
          </a:p>
          <a:p>
            <a:r>
              <a:rPr lang="en-US" sz="1400" b="1">
                <a:latin typeface="Calibri" pitchFamily="34" charset="0"/>
              </a:rPr>
              <a:t>the search results.</a:t>
            </a:r>
          </a:p>
        </p:txBody>
      </p:sp>
      <p:sp>
        <p:nvSpPr>
          <p:cNvPr id="25605" name="Line 7"/>
          <p:cNvSpPr>
            <a:spLocks noChangeShapeType="1"/>
          </p:cNvSpPr>
          <p:nvPr/>
        </p:nvSpPr>
        <p:spPr bwMode="auto">
          <a:xfrm>
            <a:off x="1524000" y="360045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>
          <a:xfrm>
            <a:off x="1981200" y="304800"/>
            <a:ext cx="69342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Quality Mark</a:t>
            </a:r>
            <a:r>
              <a:rPr lang="en-US" sz="4000" smtClean="0"/>
              <a:t> </a:t>
            </a:r>
            <a:br>
              <a:rPr lang="en-US" sz="4000" smtClean="0"/>
            </a:br>
            <a:r>
              <a:rPr lang="en-US" sz="3200" smtClean="0"/>
              <a:t>Example of Editorial Comments</a:t>
            </a:r>
            <a:r>
              <a:rPr lang="en-US" sz="4000" smtClean="0"/>
              <a:t/>
            </a:r>
            <a:br>
              <a:rPr lang="en-US" sz="4000" smtClean="0"/>
            </a:br>
            <a:endParaRPr lang="en-US" sz="4000" smtClean="0">
              <a:solidFill>
                <a:srgbClr val="FFFF00"/>
              </a:solidFill>
            </a:endParaRP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905000" y="2362200"/>
            <a:ext cx="708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/>
            <a:endParaRPr lang="en-US">
              <a:latin typeface="Tahoma" pitchFamily="34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idx="1"/>
          </p:nvPr>
        </p:nvGraphicFramePr>
        <p:xfrm>
          <a:off x="2209800" y="1219200"/>
          <a:ext cx="5711825" cy="5257800"/>
        </p:xfrm>
        <a:graphic>
          <a:graphicData uri="http://schemas.openxmlformats.org/presentationml/2006/ole">
            <p:oleObj spid="_x0000_s2050" name="Bitmap Image" r:id="rId3" imgW="5961905" imgH="4723810" progId="PBrush">
              <p:embed/>
            </p:oleObj>
          </a:graphicData>
        </a:graphic>
      </p:graphicFrame>
      <p:sp>
        <p:nvSpPr>
          <p:cNvPr id="2053" name="Oval 7"/>
          <p:cNvSpPr>
            <a:spLocks noChangeArrowheads="1"/>
          </p:cNvSpPr>
          <p:nvPr/>
        </p:nvSpPr>
        <p:spPr bwMode="auto">
          <a:xfrm>
            <a:off x="5943600" y="5029200"/>
            <a:ext cx="1752600" cy="304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228600" y="4419600"/>
            <a:ext cx="1447800" cy="1165225"/>
          </a:xfrm>
          <a:prstGeom prst="rect">
            <a:avLst/>
          </a:prstGeom>
          <a:solidFill>
            <a:schemeClr val="bg2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alibri" pitchFamily="34" charset="0"/>
              </a:rPr>
              <a:t>This Significant</a:t>
            </a:r>
          </a:p>
          <a:p>
            <a:r>
              <a:rPr lang="en-US" sz="1400" b="1">
                <a:latin typeface="Calibri" pitchFamily="34" charset="0"/>
              </a:rPr>
              <a:t>Warning gives this calculated</a:t>
            </a:r>
          </a:p>
          <a:p>
            <a:r>
              <a:rPr lang="en-US" sz="1400" b="1">
                <a:latin typeface="Calibri" pitchFamily="34" charset="0"/>
              </a:rPr>
              <a:t>pattern a quality mark of B.</a:t>
            </a:r>
          </a:p>
        </p:txBody>
      </p:sp>
      <p:sp>
        <p:nvSpPr>
          <p:cNvPr id="2055" name="Line 10"/>
          <p:cNvSpPr>
            <a:spLocks noChangeShapeType="1"/>
          </p:cNvSpPr>
          <p:nvPr/>
        </p:nvSpPr>
        <p:spPr bwMode="auto">
          <a:xfrm>
            <a:off x="1676400" y="4953000"/>
            <a:ext cx="419100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6" name="Text Box 11"/>
          <p:cNvSpPr txBox="1">
            <a:spLocks noChangeArrowheads="1"/>
          </p:cNvSpPr>
          <p:nvPr/>
        </p:nvSpPr>
        <p:spPr bwMode="auto">
          <a:xfrm>
            <a:off x="228600" y="2667000"/>
            <a:ext cx="1676400" cy="1165225"/>
          </a:xfrm>
          <a:prstGeom prst="rect">
            <a:avLst/>
          </a:prstGeom>
          <a:solidFill>
            <a:schemeClr val="bg2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alibri" pitchFamily="34" charset="0"/>
              </a:rPr>
              <a:t>Explanations of</a:t>
            </a:r>
          </a:p>
          <a:p>
            <a:r>
              <a:rPr lang="en-US" sz="1400" b="1">
                <a:latin typeface="Calibri" pitchFamily="34" charset="0"/>
              </a:rPr>
              <a:t>a pattern’s quality </a:t>
            </a:r>
          </a:p>
          <a:p>
            <a:r>
              <a:rPr lang="en-US" sz="1400" b="1">
                <a:latin typeface="Calibri" pitchFamily="34" charset="0"/>
              </a:rPr>
              <a:t>mark can be found </a:t>
            </a:r>
          </a:p>
          <a:p>
            <a:r>
              <a:rPr lang="en-US" sz="1400" b="1">
                <a:latin typeface="Calibri" pitchFamily="34" charset="0"/>
              </a:rPr>
              <a:t>in the editorial </a:t>
            </a:r>
          </a:p>
          <a:p>
            <a:r>
              <a:rPr lang="en-US" sz="1400" b="1">
                <a:latin typeface="Calibri" pitchFamily="34" charset="0"/>
              </a:rPr>
              <a:t>comments.</a:t>
            </a:r>
          </a:p>
        </p:txBody>
      </p:sp>
      <p:sp>
        <p:nvSpPr>
          <p:cNvPr id="2057" name="Line 14"/>
          <p:cNvSpPr>
            <a:spLocks noChangeShapeType="1"/>
          </p:cNvSpPr>
          <p:nvPr/>
        </p:nvSpPr>
        <p:spPr bwMode="auto">
          <a:xfrm>
            <a:off x="1905000" y="3505200"/>
            <a:ext cx="3733800" cy="990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600200" y="4140200"/>
            <a:ext cx="75438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dirty="0">
                <a:latin typeface="+mj-lt"/>
                <a:cs typeface="Arial" charset="0"/>
              </a:rPr>
              <a:t>International Centre for Diffraction Data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dirty="0">
                <a:latin typeface="+mj-lt"/>
                <a:cs typeface="Arial" charset="0"/>
              </a:rPr>
              <a:t>12 Campus Boulevard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dirty="0">
                <a:latin typeface="+mj-lt"/>
                <a:cs typeface="Arial" charset="0"/>
              </a:rPr>
              <a:t>Newtown Square, PA 19073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dirty="0">
                <a:latin typeface="+mj-lt"/>
                <a:cs typeface="Arial" charset="0"/>
              </a:rPr>
              <a:t>Phone: 610.325.9814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dirty="0">
                <a:latin typeface="+mj-lt"/>
                <a:cs typeface="Arial" charset="0"/>
              </a:rPr>
              <a:t>Fax: 610.325.9823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2133600" y="1828800"/>
            <a:ext cx="3124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alibri" pitchFamily="34" charset="0"/>
                <a:cs typeface="Arial" charset="0"/>
              </a:rPr>
              <a:t>Thank you for viewing our tutorial. Additional tutorials are available at the ICDD web site (</a:t>
            </a:r>
            <a:r>
              <a:rPr lang="en-US">
                <a:solidFill>
                  <a:srgbClr val="FFFF00"/>
                </a:solidFill>
                <a:latin typeface="Calibri" pitchFamily="34" charset="0"/>
                <a:cs typeface="Arial" charset="0"/>
                <a:hlinkClick r:id="rId2"/>
              </a:rPr>
              <a:t>www.icdd.com</a:t>
            </a:r>
            <a:r>
              <a:rPr lang="en-US">
                <a:latin typeface="Calibri" pitchFamily="34" charset="0"/>
                <a:cs typeface="Arial" charset="0"/>
              </a:rPr>
              <a:t>).</a:t>
            </a: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219075"/>
            <a:ext cx="3505200" cy="337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smtClean="0"/>
              <a:t>Quality Mark</a:t>
            </a:r>
            <a:r>
              <a:rPr lang="en-US" sz="3600" smtClean="0"/>
              <a:t/>
            </a:r>
            <a:br>
              <a:rPr lang="en-US" sz="3600" smtClean="0"/>
            </a:br>
            <a:r>
              <a:rPr lang="en-US" sz="2900" smtClean="0">
                <a:solidFill>
                  <a:srgbClr val="FFCC00"/>
                </a:solidFill>
              </a:rPr>
              <a:t>What is a Quality Mark?</a:t>
            </a:r>
          </a:p>
        </p:txBody>
      </p:sp>
      <p:sp>
        <p:nvSpPr>
          <p:cNvPr id="5" name="Rectangle 6"/>
          <p:cNvSpPr txBox="1">
            <a:spLocks/>
          </p:cNvSpPr>
          <p:nvPr/>
        </p:nvSpPr>
        <p:spPr>
          <a:xfrm>
            <a:off x="1676400" y="1600200"/>
            <a:ext cx="70104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Aft>
                <a:spcPts val="0"/>
              </a:spcAft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 Quality Mark is a reliability index used in Powder Diffraction File (PDF).</a:t>
            </a:r>
          </a:p>
          <a:p>
            <a:pPr marL="342900" indent="-342900" fontAlgn="auto">
              <a:spcAft>
                <a:spcPts val="0"/>
              </a:spcAft>
              <a:buFontTx/>
              <a:buChar char="•"/>
              <a:defRPr/>
            </a:pP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fontAlgn="auto">
              <a:spcAft>
                <a:spcPts val="0"/>
              </a:spcAft>
              <a:buFontTx/>
              <a:buChar char="•"/>
              <a:defRPr/>
            </a:pPr>
            <a:r>
              <a:rPr lang="en-US" sz="2800">
                <a:latin typeface="+mn-lt"/>
              </a:rPr>
              <a:t>Data validation and the assignment of the quality mark are the most important steps in the editorial process.</a:t>
            </a:r>
          </a:p>
          <a:p>
            <a:pPr marL="342900" indent="-342900" fontAlgn="auto">
              <a:spcAft>
                <a:spcPts val="0"/>
              </a:spcAft>
              <a:defRPr/>
            </a:pP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indent="-342900" fontAlgn="auto">
              <a:spcAft>
                <a:spcPts val="0"/>
              </a:spcAft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Powder Diffraction File is the only crystallographic database that categorizes data based on its quality.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>
              <a:latin typeface="+mn-lt"/>
            </a:endParaRP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1676400" y="2362200"/>
            <a:ext cx="708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/>
            <a:endParaRPr lang="en-US">
              <a:latin typeface="Tahoma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86000" y="2697163"/>
            <a:ext cx="601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>
          <a:xfrm>
            <a:off x="1676400" y="228600"/>
            <a:ext cx="7315200" cy="1143000"/>
          </a:xfrm>
        </p:spPr>
        <p:txBody>
          <a:bodyPr/>
          <a:lstStyle/>
          <a:p>
            <a:pPr eaLnBrk="1" hangingPunct="1"/>
            <a:r>
              <a:rPr lang="en-US" smtClean="0"/>
              <a:t>Quality Mark (QM) Types</a:t>
            </a:r>
          </a:p>
        </p:txBody>
      </p:sp>
      <p:sp>
        <p:nvSpPr>
          <p:cNvPr id="15362" name="Rectangle 3"/>
          <p:cNvSpPr txBox="1">
            <a:spLocks/>
          </p:cNvSpPr>
          <p:nvPr/>
        </p:nvSpPr>
        <p:spPr bwMode="auto">
          <a:xfrm>
            <a:off x="1752600" y="1905000"/>
            <a:ext cx="7010400" cy="3352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Calibri" pitchFamily="34" charset="0"/>
              </a:rPr>
              <a:t>Experimental patterns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Calibri" pitchFamily="34" charset="0"/>
              </a:rPr>
              <a:t>Calculated patterns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None/>
            </a:pPr>
            <a:endParaRPr lang="en-US" sz="2400">
              <a:latin typeface="Calibri" pitchFamily="34" charset="0"/>
            </a:endParaRPr>
          </a:p>
          <a:p>
            <a:pPr marL="742950" lvl="1" indent="-285750">
              <a:spcBef>
                <a:spcPct val="20000"/>
              </a:spcBef>
              <a:buFont typeface="Arial" charset="0"/>
              <a:buNone/>
            </a:pPr>
            <a:r>
              <a:rPr lang="en-US" sz="2400">
                <a:latin typeface="Calibri" pitchFamily="34" charset="0"/>
              </a:rPr>
              <a:t>	The criteria for the assignment of the quality marks differ between patterns obtained experimentally and those determined from     the crystal structure (calculated patterns).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>
          <a:xfrm>
            <a:off x="9144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QM for Experimental Patterns</a:t>
            </a:r>
          </a:p>
        </p:txBody>
      </p:sp>
      <p:sp>
        <p:nvSpPr>
          <p:cNvPr id="16386" name="Rectangle 3"/>
          <p:cNvSpPr txBox="1">
            <a:spLocks/>
          </p:cNvSpPr>
          <p:nvPr/>
        </p:nvSpPr>
        <p:spPr bwMode="auto">
          <a:xfrm>
            <a:off x="1600200" y="1600200"/>
            <a:ext cx="7086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400" b="1">
                <a:latin typeface="Calibri" pitchFamily="34" charset="0"/>
              </a:rPr>
              <a:t>Star</a:t>
            </a:r>
            <a:r>
              <a:rPr lang="en-US" sz="2400">
                <a:latin typeface="Calibri" pitchFamily="34" charset="0"/>
              </a:rPr>
              <a:t> (Well characterized chemically and crystallographically, no unindexed lines, </a:t>
            </a:r>
            <a:r>
              <a:rPr lang="en-US" sz="2400">
                <a:latin typeface="Calibri" pitchFamily="34" charset="0"/>
                <a:cs typeface="Arial" charset="0"/>
              </a:rPr>
              <a:t>∆2</a:t>
            </a:r>
            <a:r>
              <a:rPr lang="ru-RU" sz="2400">
                <a:latin typeface="Calibri" pitchFamily="34" charset="0"/>
                <a:cs typeface="Arial" charset="0"/>
              </a:rPr>
              <a:t>ө≤</a:t>
            </a:r>
            <a:r>
              <a:rPr lang="en-US" sz="2400">
                <a:latin typeface="Calibri" pitchFamily="34" charset="0"/>
                <a:cs typeface="Arial" charset="0"/>
              </a:rPr>
              <a:t>0.03º)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400" b="1">
                <a:latin typeface="Calibri" pitchFamily="34" charset="0"/>
                <a:cs typeface="Arial" charset="0"/>
              </a:rPr>
              <a:t>R </a:t>
            </a:r>
            <a:r>
              <a:rPr lang="en-US" sz="2400">
                <a:latin typeface="Calibri" pitchFamily="34" charset="0"/>
                <a:cs typeface="Arial" charset="0"/>
              </a:rPr>
              <a:t>(d values obtained from Rietveld refinement)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400" b="1">
                <a:latin typeface="Calibri" pitchFamily="34" charset="0"/>
                <a:cs typeface="Arial" charset="0"/>
              </a:rPr>
              <a:t>I</a:t>
            </a:r>
            <a:r>
              <a:rPr lang="en-US" sz="2400">
                <a:latin typeface="Calibri" pitchFamily="34" charset="0"/>
                <a:cs typeface="Arial" charset="0"/>
              </a:rPr>
              <a:t> </a:t>
            </a:r>
            <a:r>
              <a:rPr lang="en-US" sz="2400">
                <a:latin typeface="Calibri" pitchFamily="34" charset="0"/>
              </a:rPr>
              <a:t>(Well characterized chemically, no unindexed          strong lines, </a:t>
            </a:r>
            <a:r>
              <a:rPr lang="en-US" sz="2400">
                <a:latin typeface="Calibri" pitchFamily="34" charset="0"/>
                <a:cs typeface="Arial" charset="0"/>
              </a:rPr>
              <a:t>∆2</a:t>
            </a:r>
            <a:r>
              <a:rPr lang="ru-RU" sz="2400">
                <a:latin typeface="Calibri" pitchFamily="34" charset="0"/>
                <a:cs typeface="Arial" charset="0"/>
              </a:rPr>
              <a:t>ө≤</a:t>
            </a:r>
            <a:r>
              <a:rPr lang="en-US" sz="2400">
                <a:latin typeface="Calibri" pitchFamily="34" charset="0"/>
                <a:cs typeface="Arial" charset="0"/>
              </a:rPr>
              <a:t>0.06º)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400" b="1">
                <a:latin typeface="Calibri" pitchFamily="34" charset="0"/>
                <a:cs typeface="Arial" charset="0"/>
              </a:rPr>
              <a:t>O </a:t>
            </a:r>
            <a:r>
              <a:rPr lang="en-US" sz="2400">
                <a:latin typeface="Calibri" pitchFamily="34" charset="0"/>
                <a:cs typeface="Arial" charset="0"/>
              </a:rPr>
              <a:t>(Poorly characterized, with editorial comment          explaining the reason)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400" b="1">
                <a:latin typeface="Calibri" pitchFamily="34" charset="0"/>
                <a:cs typeface="Arial" charset="0"/>
              </a:rPr>
              <a:t>B </a:t>
            </a:r>
            <a:r>
              <a:rPr lang="en-US" sz="2400">
                <a:latin typeface="Calibri" pitchFamily="34" charset="0"/>
                <a:cs typeface="Arial" charset="0"/>
              </a:rPr>
              <a:t>(Does not meet the criteria for *, I, O)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400" b="1">
                <a:latin typeface="Calibri" pitchFamily="34" charset="0"/>
                <a:cs typeface="Arial" charset="0"/>
              </a:rPr>
              <a:t>C </a:t>
            </a:r>
            <a:r>
              <a:rPr lang="en-US" sz="2400">
                <a:latin typeface="Calibri" pitchFamily="34" charset="0"/>
                <a:cs typeface="Arial" charset="0"/>
              </a:rPr>
              <a:t>(Author calculated d values)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400" b="1">
                <a:latin typeface="Calibri" pitchFamily="34" charset="0"/>
                <a:cs typeface="Arial" charset="0"/>
              </a:rPr>
              <a:t>H </a:t>
            </a:r>
            <a:r>
              <a:rPr lang="en-US" sz="2400">
                <a:latin typeface="Calibri" pitchFamily="34" charset="0"/>
                <a:cs typeface="Arial" charset="0"/>
              </a:rPr>
              <a:t>(Hypothetical)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en-US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/>
          </p:cNvSpPr>
          <p:nvPr>
            <p:ph type="title"/>
          </p:nvPr>
        </p:nvSpPr>
        <p:spPr>
          <a:xfrm>
            <a:off x="1676400" y="533400"/>
            <a:ext cx="7467600" cy="838200"/>
          </a:xfrm>
        </p:spPr>
        <p:txBody>
          <a:bodyPr/>
          <a:lstStyle/>
          <a:p>
            <a:pPr eaLnBrk="1" hangingPunct="1"/>
            <a:r>
              <a:rPr lang="en-US" sz="4000" smtClean="0"/>
              <a:t>What are Calculated Patterns?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2743200" y="1524000"/>
            <a:ext cx="5181600" cy="6413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If we know the crystal structure, we can calculate the diffraction pattern using the following equation.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idx="1"/>
          </p:nvPr>
        </p:nvGraphicFramePr>
        <p:xfrm>
          <a:off x="1676400" y="2971800"/>
          <a:ext cx="6096000" cy="473075"/>
        </p:xfrm>
        <a:graphic>
          <a:graphicData uri="http://schemas.openxmlformats.org/presentationml/2006/ole">
            <p:oleObj spid="_x0000_s1026" name="Equation" r:id="rId3" imgW="3593880" imgH="279360" progId="Equation.3">
              <p:embed/>
            </p:oleObj>
          </a:graphicData>
        </a:graphic>
      </p:graphicFrame>
      <p:sp>
        <p:nvSpPr>
          <p:cNvPr id="1029" name="Oval 5"/>
          <p:cNvSpPr>
            <a:spLocks noChangeArrowheads="1"/>
          </p:cNvSpPr>
          <p:nvPr/>
        </p:nvSpPr>
        <p:spPr bwMode="auto">
          <a:xfrm>
            <a:off x="3429000" y="4267200"/>
            <a:ext cx="1905000" cy="5334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Calibri" pitchFamily="34" charset="0"/>
              </a:rPr>
              <a:t>Structure factor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5181600" y="5257800"/>
            <a:ext cx="2971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Calibri" pitchFamily="34" charset="0"/>
              </a:rPr>
              <a:t>Displacement parameters</a:t>
            </a:r>
          </a:p>
        </p:txBody>
      </p:sp>
      <p:sp>
        <p:nvSpPr>
          <p:cNvPr id="1031" name="Oval 7"/>
          <p:cNvSpPr>
            <a:spLocks noChangeArrowheads="1"/>
          </p:cNvSpPr>
          <p:nvPr/>
        </p:nvSpPr>
        <p:spPr bwMode="auto">
          <a:xfrm>
            <a:off x="1981200" y="5257800"/>
            <a:ext cx="2819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Calibri" pitchFamily="34" charset="0"/>
              </a:rPr>
              <a:t>Crystal structure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 flipV="1">
            <a:off x="3429000" y="4876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 flipH="1" flipV="1">
            <a:off x="5105400" y="49530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" name="Freeform 10"/>
          <p:cNvSpPr>
            <a:spLocks/>
          </p:cNvSpPr>
          <p:nvPr/>
        </p:nvSpPr>
        <p:spPr bwMode="auto">
          <a:xfrm>
            <a:off x="3200400" y="3352800"/>
            <a:ext cx="846138" cy="911225"/>
          </a:xfrm>
          <a:custGeom>
            <a:avLst/>
            <a:gdLst>
              <a:gd name="T0" fmla="*/ 1343244650 w 533"/>
              <a:gd name="T1" fmla="*/ 1446569469 h 574"/>
              <a:gd name="T2" fmla="*/ 0 w 533"/>
              <a:gd name="T3" fmla="*/ 0 h 574"/>
              <a:gd name="T4" fmla="*/ 0 60000 65536"/>
              <a:gd name="T5" fmla="*/ 0 60000 65536"/>
              <a:gd name="T6" fmla="*/ 0 w 533"/>
              <a:gd name="T7" fmla="*/ 0 h 574"/>
              <a:gd name="T8" fmla="*/ 533 w 533"/>
              <a:gd name="T9" fmla="*/ 574 h 57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33" h="574">
                <a:moveTo>
                  <a:pt x="533" y="574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35" name="Oval 11"/>
          <p:cNvSpPr>
            <a:spLocks noChangeArrowheads="1"/>
          </p:cNvSpPr>
          <p:nvPr/>
        </p:nvSpPr>
        <p:spPr bwMode="auto">
          <a:xfrm>
            <a:off x="5791200" y="4038600"/>
            <a:ext cx="1371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Calibri" pitchFamily="34" charset="0"/>
              </a:rPr>
              <a:t>LP factor</a:t>
            </a:r>
          </a:p>
        </p:txBody>
      </p:sp>
      <p:sp>
        <p:nvSpPr>
          <p:cNvPr id="1036" name="Oval 12"/>
          <p:cNvSpPr>
            <a:spLocks noChangeArrowheads="1"/>
          </p:cNvSpPr>
          <p:nvPr/>
        </p:nvSpPr>
        <p:spPr bwMode="auto">
          <a:xfrm>
            <a:off x="7467600" y="4038600"/>
            <a:ext cx="15240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Calibri" pitchFamily="34" charset="0"/>
              </a:rPr>
              <a:t>Cell Volume</a:t>
            </a: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334000" y="33528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8" name="Freeform 14"/>
          <p:cNvSpPr>
            <a:spLocks/>
          </p:cNvSpPr>
          <p:nvPr/>
        </p:nvSpPr>
        <p:spPr bwMode="auto">
          <a:xfrm>
            <a:off x="7704138" y="3349625"/>
            <a:ext cx="601662" cy="688975"/>
          </a:xfrm>
          <a:custGeom>
            <a:avLst/>
            <a:gdLst>
              <a:gd name="T0" fmla="*/ 955137720 w 379"/>
              <a:gd name="T1" fmla="*/ 1093747902 h 434"/>
              <a:gd name="T2" fmla="*/ 0 w 379"/>
              <a:gd name="T3" fmla="*/ 0 h 434"/>
              <a:gd name="T4" fmla="*/ 0 60000 65536"/>
              <a:gd name="T5" fmla="*/ 0 60000 65536"/>
              <a:gd name="T6" fmla="*/ 0 w 379"/>
              <a:gd name="T7" fmla="*/ 0 h 434"/>
              <a:gd name="T8" fmla="*/ 379 w 379"/>
              <a:gd name="T9" fmla="*/ 434 h 43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9" h="434">
                <a:moveTo>
                  <a:pt x="379" y="434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39" name="Oval 15"/>
          <p:cNvSpPr>
            <a:spLocks noChangeArrowheads="1"/>
          </p:cNvSpPr>
          <p:nvPr/>
        </p:nvSpPr>
        <p:spPr bwMode="auto">
          <a:xfrm>
            <a:off x="1600200" y="4191000"/>
            <a:ext cx="1371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Calibri" pitchFamily="34" charset="0"/>
              </a:rPr>
              <a:t>Multiplicity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 flipV="1">
            <a:off x="1981200" y="34290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2"/>
          <p:cNvSpPr txBox="1">
            <a:spLocks noChangeArrowheads="1"/>
          </p:cNvSpPr>
          <p:nvPr/>
        </p:nvSpPr>
        <p:spPr bwMode="auto">
          <a:xfrm>
            <a:off x="2057400" y="1371600"/>
            <a:ext cx="6781800" cy="326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Calibri" pitchFamily="34" charset="0"/>
              </a:rPr>
              <a:t>NOTE:</a:t>
            </a:r>
          </a:p>
          <a:p>
            <a:pPr eaLnBrk="0" hangingPunct="0">
              <a:spcBef>
                <a:spcPct val="50000"/>
              </a:spcBef>
            </a:pPr>
            <a:r>
              <a:rPr lang="en-US" sz="3200">
                <a:latin typeface="Calibri" pitchFamily="34" charset="0"/>
              </a:rPr>
              <a:t>It is extremely important to make sure that the crystal structure used for the calculation is correct. In fact, this is the rate-determining step in the editorial process of calculated patterns.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1143000"/>
          </a:xfrm>
        </p:spPr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QM for Calculated Patterns </a:t>
            </a:r>
            <a:endParaRPr lang="en-US" sz="4000" smtClean="0">
              <a:cs typeface="Times New Roman" pitchFamily="18" charset="0"/>
            </a:endParaRPr>
          </a:p>
        </p:txBody>
      </p:sp>
      <p:sp>
        <p:nvSpPr>
          <p:cNvPr id="20482" name="Rectangle 3"/>
          <p:cNvSpPr txBox="1">
            <a:spLocks/>
          </p:cNvSpPr>
          <p:nvPr/>
        </p:nvSpPr>
        <p:spPr bwMode="auto">
          <a:xfrm>
            <a:off x="1371600" y="1828800"/>
            <a:ext cx="7543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800">
                <a:latin typeface="Calibri" pitchFamily="34" charset="0"/>
                <a:cs typeface="Times New Roman" pitchFamily="18" charset="0"/>
              </a:rPr>
              <a:t>    The major step in this method involves several crystallographic and editorial checks by the ICDD, followed by the extraction and flagging of the structural database warnings/comments. Resulting calculated patterns will be classified into various categories based on the significance and nature of the warnings/comments. In the final step, a quality mark (QM) will be assigned to a calculated pattern based on its category.</a:t>
            </a:r>
            <a:endParaRPr lang="en-US" sz="28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543800" cy="868362"/>
          </a:xfrm>
        </p:spPr>
        <p:txBody>
          <a:bodyPr/>
          <a:lstStyle/>
          <a:p>
            <a:pPr eaLnBrk="1" hangingPunct="1"/>
            <a:r>
              <a:rPr lang="en-US" sz="3800" smtClean="0"/>
              <a:t>Calculated Patterns QM Notations</a:t>
            </a:r>
          </a:p>
        </p:txBody>
      </p:sp>
      <p:graphicFrame>
        <p:nvGraphicFramePr>
          <p:cNvPr id="21533" name="Group 29"/>
          <p:cNvGraphicFramePr>
            <a:graphicFrameLocks noGrp="1"/>
          </p:cNvGraphicFramePr>
          <p:nvPr/>
        </p:nvGraphicFramePr>
        <p:xfrm>
          <a:off x="2514600" y="1447800"/>
          <a:ext cx="5257800" cy="4829175"/>
        </p:xfrm>
        <a:graphic>
          <a:graphicData uri="http://schemas.openxmlformats.org/drawingml/2006/table">
            <a:tbl>
              <a:tblPr/>
              <a:tblGrid>
                <a:gridCol w="3543300"/>
                <a:gridCol w="1714500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Category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QM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 Warning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*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Minor Warning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Significant Warning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Assigned structure (Prototype)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Hypothetical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Major Warning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smtClean="0"/>
              <a:t>Quality Mark</a:t>
            </a:r>
            <a:r>
              <a:rPr lang="en-US" sz="3600" smtClean="0"/>
              <a:t/>
            </a:r>
            <a:br>
              <a:rPr lang="en-US" sz="3600" smtClean="0"/>
            </a:br>
            <a:r>
              <a:rPr lang="en-US" sz="2900" smtClean="0">
                <a:solidFill>
                  <a:srgbClr val="FFCC00"/>
                </a:solidFill>
              </a:rPr>
              <a:t>Why?</a:t>
            </a:r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1524000" y="1600200"/>
            <a:ext cx="71628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buFontTx/>
              <a:buChar char="•"/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The Quality Mark plays an important role in interpreting search match results. </a:t>
            </a:r>
          </a:p>
          <a:p>
            <a:pPr marL="342900" indent="-342900">
              <a:buFontTx/>
              <a:buChar char="•"/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Editorial comments describing the quality of the pattern are extremely useful in evaluating and eventually accepting the search/match results.</a:t>
            </a:r>
          </a:p>
          <a:p>
            <a:pPr marL="342900" indent="-342900">
              <a:buFontTx/>
              <a:buChar char="•"/>
            </a:pPr>
            <a:r>
              <a:rPr lang="en-US" sz="2800">
                <a:latin typeface="Calibri" pitchFamily="34" charset="0"/>
              </a:rPr>
              <a:t>For example, while using RIR in semi-quantitative analysis, editorial comments on incomplete or disordered structures are valuable. 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1676400" y="2362200"/>
            <a:ext cx="708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/>
            <a:endParaRPr lang="en-US">
              <a:latin typeface="Tahoma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86000" y="2697163"/>
            <a:ext cx="601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517</Words>
  <Application>Microsoft Office PowerPoint</Application>
  <PresentationFormat>On-screen Show (4:3)</PresentationFormat>
  <Paragraphs>87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Tahoma</vt:lpstr>
      <vt:lpstr>Times New Roman</vt:lpstr>
      <vt:lpstr>Office Theme</vt:lpstr>
      <vt:lpstr>Office Theme</vt:lpstr>
      <vt:lpstr>Office Theme</vt:lpstr>
      <vt:lpstr>Equation</vt:lpstr>
      <vt:lpstr>Bitmap Image</vt:lpstr>
      <vt:lpstr>Evaluating Data Quality</vt:lpstr>
      <vt:lpstr>Quality Mark What is a Quality Mark?</vt:lpstr>
      <vt:lpstr>Quality Mark (QM) Types</vt:lpstr>
      <vt:lpstr>QM for Experimental Patterns</vt:lpstr>
      <vt:lpstr>What are Calculated Patterns?</vt:lpstr>
      <vt:lpstr>Slide 6</vt:lpstr>
      <vt:lpstr>QM for Calculated Patterns </vt:lpstr>
      <vt:lpstr>Calculated Patterns QM Notations</vt:lpstr>
      <vt:lpstr>Quality Mark Why?</vt:lpstr>
      <vt:lpstr>Quality Mark How?</vt:lpstr>
      <vt:lpstr>QM: Multiple Selection</vt:lpstr>
      <vt:lpstr>Excluding a Particular QM</vt:lpstr>
      <vt:lpstr>Quality Mark  Example of Editorial Comments 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MLK</dc:creator>
  <cp:lastModifiedBy>kahmer</cp:lastModifiedBy>
  <cp:revision>13</cp:revision>
  <dcterms:created xsi:type="dcterms:W3CDTF">2007-08-22T12:12:21Z</dcterms:created>
  <dcterms:modified xsi:type="dcterms:W3CDTF">2008-11-02T14:58:34Z</dcterms:modified>
</cp:coreProperties>
</file>