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0" r:id="rId1"/>
    <p:sldMasterId id="2147483884" r:id="rId2"/>
  </p:sldMasterIdLst>
  <p:notesMasterIdLst>
    <p:notesMasterId r:id="rId54"/>
  </p:notesMasterIdLst>
  <p:sldIdLst>
    <p:sldId id="256" r:id="rId3"/>
    <p:sldId id="335" r:id="rId4"/>
    <p:sldId id="336" r:id="rId5"/>
    <p:sldId id="338" r:id="rId6"/>
    <p:sldId id="339" r:id="rId7"/>
    <p:sldId id="325" r:id="rId8"/>
    <p:sldId id="328" r:id="rId9"/>
    <p:sldId id="327" r:id="rId10"/>
    <p:sldId id="326" r:id="rId11"/>
    <p:sldId id="270" r:id="rId12"/>
    <p:sldId id="280" r:id="rId13"/>
    <p:sldId id="340" r:id="rId14"/>
    <p:sldId id="318" r:id="rId15"/>
    <p:sldId id="341" r:id="rId16"/>
    <p:sldId id="332" r:id="rId17"/>
    <p:sldId id="321" r:id="rId18"/>
    <p:sldId id="269" r:id="rId19"/>
    <p:sldId id="329" r:id="rId20"/>
    <p:sldId id="297" r:id="rId21"/>
    <p:sldId id="275" r:id="rId22"/>
    <p:sldId id="290" r:id="rId23"/>
    <p:sldId id="298" r:id="rId24"/>
    <p:sldId id="291" r:id="rId25"/>
    <p:sldId id="281" r:id="rId26"/>
    <p:sldId id="286" r:id="rId27"/>
    <p:sldId id="342" r:id="rId28"/>
    <p:sldId id="293" r:id="rId29"/>
    <p:sldId id="343" r:id="rId30"/>
    <p:sldId id="333" r:id="rId31"/>
    <p:sldId id="265" r:id="rId32"/>
    <p:sldId id="330" r:id="rId33"/>
    <p:sldId id="303" r:id="rId34"/>
    <p:sldId id="307" r:id="rId35"/>
    <p:sldId id="344" r:id="rId36"/>
    <p:sldId id="331" r:id="rId37"/>
    <p:sldId id="306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05" r:id="rId53"/>
  </p:sldIdLst>
  <p:sldSz cx="9144000" cy="6858000" type="screen4x3"/>
  <p:notesSz cx="6858000" cy="9674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1F3FF"/>
    <a:srgbClr val="BDEEFF"/>
    <a:srgbClr val="FFABAB"/>
    <a:srgbClr val="FF6565"/>
    <a:srgbClr val="DDDDDD"/>
    <a:srgbClr val="FFFFFF"/>
    <a:srgbClr val="F6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20" autoAdjust="0"/>
  </p:normalViewPr>
  <p:slideViewPr>
    <p:cSldViewPr snapToGrid="0">
      <p:cViewPr>
        <p:scale>
          <a:sx n="75" d="100"/>
          <a:sy n="75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66"/>
      </p:cViewPr>
      <p:guideLst>
        <p:guide orient="horz" pos="3047"/>
        <p:guide pos="2160"/>
      </p:guideLst>
    </p:cSldViewPr>
  </p:notesViewPr>
  <p:gridSpacing cx="1440180" cy="144018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1238" y="725488"/>
            <a:ext cx="4835525" cy="3627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5813"/>
            <a:ext cx="5486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84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5EB11D-4E1F-408E-AE29-BB97F25E22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388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51914E-E509-4A91-B3ED-87EF25C13382}" type="slidenum">
              <a:rPr lang="cs-CZ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cs-CZ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7AF81-D9CA-4487-9195-B72D82F623F5}" type="slidenum">
              <a:rPr lang="cs-CZ" smtClean="0"/>
              <a:pPr>
                <a:defRPr/>
              </a:pPr>
              <a:t>27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25488"/>
            <a:ext cx="4837112" cy="362743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5813"/>
            <a:ext cx="5029200" cy="4352925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65D5F-3039-49E5-B6C4-915E72DC137F}" type="slidenum">
              <a:rPr lang="cs-CZ" smtClean="0"/>
              <a:pPr>
                <a:defRPr/>
              </a:pPr>
              <a:t>33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25488"/>
            <a:ext cx="4837112" cy="36274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5813"/>
            <a:ext cx="5029200" cy="4352925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076D-6172-4034-8507-E8E50C52E3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941C-941A-4711-B9B3-9D4D20692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61D3-FDBE-406C-BEA8-ED69C67559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EAEE-F4F7-45BB-BA08-21A4574BF27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8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FBB8-C5E1-4010-8B8E-52D17BF709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C47C-6BEF-45D0-81ED-5993C62E81A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0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D426-DB01-4E60-BD3E-FDE79CE9E24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FFA5-04D1-4EA1-8BD1-768D585E145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AC04ADDA-567D-405A-834B-8074864F0E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49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076D-6172-4034-8507-E8E50C52E3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941C-941A-4711-B9B3-9D4D20692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3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0168-6D89-4508-8C3B-556917474F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C8B7-9AD8-4BA6-A4EB-97E37D8B91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C1DA-259F-4A82-B94E-95CD90B84B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4C3C-688F-45E9-A36A-0A82FA7FE7B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2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D699-D64E-4A39-BA75-A828F5D339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1A94-1A22-49DE-82A0-28C7279F69C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8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F659-6CAE-484B-B256-8A91F70724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7193-4F36-479F-82C4-0F6D3336837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48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B77F-AE4C-4DD1-A635-EC065998D2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CC73-8369-4893-81F4-64AEC7286EA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3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0168-6D89-4508-8C3B-556917474F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C8B7-9AD8-4BA6-A4EB-97E37D8B91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19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9AE3-E267-481D-A167-C7EA30AFB2E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7F9B-8F82-4517-B4C9-F31ECD2AF7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7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9AE3-E267-481D-A167-C7EA30AFB2E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7F9B-8F82-4517-B4C9-F31ECD2AF7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35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91D3-6B8A-4543-9030-A2129B8815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D7AD-A47A-4169-A97D-8520033F3D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04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61D3-FDBE-406C-BEA8-ED69C67559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EAEE-F4F7-45BB-BA08-21A4574BF27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FBB8-C5E1-4010-8B8E-52D17BF7093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C47C-6BEF-45D0-81ED-5993C62E81A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1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D426-DB01-4E60-BD3E-FDE79CE9E24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FFA5-04D1-4EA1-8BD1-768D585E145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00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AC04ADDA-567D-405A-834B-8074864F0E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10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C1DA-259F-4A82-B94E-95CD90B84B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4C3C-688F-45E9-A36A-0A82FA7FE7B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9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D699-D64E-4A39-BA75-A828F5D339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1A94-1A22-49DE-82A0-28C7279F69C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F659-6CAE-484B-B256-8A91F70724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7193-4F36-479F-82C4-0F6D3336837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B77F-AE4C-4DD1-A635-EC065998D2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CC73-8369-4893-81F4-64AEC7286EA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0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9AE3-E267-481D-A167-C7EA30AFB2E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7F9B-8F82-4517-B4C9-F31ECD2AF7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0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9AE3-E267-481D-A167-C7EA30AFB2E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7F9B-8F82-4517-B4C9-F31ECD2AF7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2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91D3-6B8A-4543-9030-A2129B8815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D7AD-A47A-4169-A97D-8520033F3D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A5206-B760-4E0F-A04B-FF81CE35E80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81147-FC84-4BBD-8F81-6F724E59C7D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A5206-B760-4E0F-A04B-FF81CE35E80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81147-FC84-4BBD-8F81-6F724E59C7D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.doc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>
                <a:latin typeface="Arial" charset="0"/>
              </a:rPr>
              <a:t>Mössbau</a:t>
            </a:r>
            <a:r>
              <a:rPr lang="en-US" smtClean="0">
                <a:latin typeface="Arial" charset="0"/>
              </a:rPr>
              <a:t>e</a:t>
            </a:r>
            <a:r>
              <a:rPr lang="cs-CZ" smtClean="0">
                <a:latin typeface="Arial" charset="0"/>
              </a:rPr>
              <a:t>rova spektroskopie</a:t>
            </a:r>
            <a:endParaRPr lang="cs-CZ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96913" y="2906713"/>
            <a:ext cx="7772400" cy="1824037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mtClean="0">
                <a:latin typeface="Arial" charset="0"/>
              </a:rPr>
              <a:t>Karel </a:t>
            </a:r>
            <a:r>
              <a:rPr lang="cs-CZ" smtClean="0">
                <a:latin typeface="Arial" charset="0"/>
              </a:rPr>
              <a:t>Závěta</a:t>
            </a:r>
          </a:p>
          <a:p>
            <a:pPr algn="ctr">
              <a:buFont typeface="Monotype Sorts" pitchFamily="2" charset="2"/>
              <a:buNone/>
            </a:pPr>
            <a:r>
              <a:rPr lang="cs-CZ" sz="2400" smtClean="0">
                <a:latin typeface="Arial" charset="0"/>
              </a:rPr>
              <a:t>Laboratoř M</a:t>
            </a:r>
            <a:r>
              <a:rPr lang="en-US" sz="2400" smtClean="0">
                <a:latin typeface="Arial" charset="0"/>
                <a:cs typeface="Arial" charset="0"/>
              </a:rPr>
              <a:t>ö</a:t>
            </a:r>
            <a:r>
              <a:rPr lang="cs-CZ" sz="2400" smtClean="0">
                <a:latin typeface="Arial" charset="0"/>
                <a:cs typeface="Arial" charset="0"/>
              </a:rPr>
              <a:t>ssbauerovy spektroskopie SLNT</a:t>
            </a:r>
          </a:p>
          <a:p>
            <a:pPr algn="ctr">
              <a:buFont typeface="Monotype Sorts" pitchFamily="2" charset="2"/>
              <a:buNone/>
            </a:pPr>
            <a:r>
              <a:rPr lang="cs-CZ" sz="2400" smtClean="0">
                <a:latin typeface="Arial" charset="0"/>
                <a:cs typeface="Arial" charset="0"/>
              </a:rPr>
              <a:t>(FZÚ a ÚACh AVČR, MFF a PřF UK)</a:t>
            </a:r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09600"/>
          </a:xfrm>
        </p:spPr>
        <p:txBody>
          <a:bodyPr/>
          <a:lstStyle/>
          <a:p>
            <a:pPr algn="ctr"/>
            <a:r>
              <a:rPr lang="cs-CZ" sz="2800" smtClean="0">
                <a:latin typeface="Arial" charset="0"/>
              </a:rPr>
              <a:t>Typické energie jaderných a elektronových interakcí</a:t>
            </a:r>
            <a:endParaRPr lang="cs-CZ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</a:rPr>
              <a:t>Energie (Mössbauerova) </a:t>
            </a:r>
            <a:r>
              <a:rPr lang="cs-CZ" sz="2400" smtClean="0">
                <a:latin typeface="Arial" charset="0"/>
                <a:sym typeface="Symbol" pitchFamily="18" charset="2"/>
              </a:rPr>
              <a:t> záření		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4 </a:t>
            </a:r>
            <a:r>
              <a:rPr lang="cs-CZ" sz="2400" smtClean="0">
                <a:latin typeface="Arial" charset="0"/>
                <a:sym typeface="Symbol" pitchFamily="18" charset="2"/>
              </a:rPr>
              <a:t>- 10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5 </a:t>
            </a:r>
            <a:r>
              <a:rPr lang="cs-CZ" sz="2400" smtClean="0">
                <a:latin typeface="Arial" charset="0"/>
                <a:sym typeface="Symbol" pitchFamily="18" charset="2"/>
              </a:rPr>
              <a:t>eV(E</a:t>
            </a:r>
            <a:r>
              <a:rPr lang="cs-CZ" sz="2400" baseline="-25000" smtClean="0">
                <a:latin typeface="Arial" charset="0"/>
                <a:sym typeface="Symbol" pitchFamily="18" charset="2"/>
              </a:rPr>
              <a:t></a:t>
            </a:r>
            <a:r>
              <a:rPr lang="cs-CZ" sz="2400" smtClean="0">
                <a:latin typeface="Arial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Chemická vazba a mřížk. energie       		1 - 10 eV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Elektronové přechody				0.5 - 5 eV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Kmity molekul					0.05 - 0.5 eV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Kmity mřížky (fonony)				0.005 - 0.05 eV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Jaderný odraz a Dopplerův posun	       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-4</a:t>
            </a:r>
            <a:r>
              <a:rPr lang="cs-CZ" sz="2400" smtClean="0">
                <a:latin typeface="Arial" charset="0"/>
                <a:sym typeface="Symbol" pitchFamily="18" charset="2"/>
              </a:rPr>
              <a:t> - 10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-2</a:t>
            </a:r>
            <a:r>
              <a:rPr lang="cs-CZ" sz="2400" smtClean="0">
                <a:latin typeface="Arial" charset="0"/>
                <a:sym typeface="Symbol" pitchFamily="18" charset="2"/>
              </a:rPr>
              <a:t> eV(E</a:t>
            </a:r>
            <a:r>
              <a:rPr lang="cs-CZ" sz="2400" baseline="-25000" smtClean="0">
                <a:latin typeface="Arial" charset="0"/>
                <a:sym typeface="Symbol" pitchFamily="18" charset="2"/>
              </a:rPr>
              <a:t>R</a:t>
            </a:r>
            <a:r>
              <a:rPr lang="cs-CZ" sz="2400" smtClean="0">
                <a:latin typeface="Arial" charset="0"/>
                <a:sym typeface="Symbol" pitchFamily="18" charset="2"/>
              </a:rPr>
              <a:t>, E</a:t>
            </a:r>
            <a:r>
              <a:rPr lang="cs-CZ" sz="2400" baseline="-25000" smtClean="0">
                <a:latin typeface="Arial" charset="0"/>
                <a:sym typeface="Symbol" pitchFamily="18" charset="2"/>
              </a:rPr>
              <a:t>D</a:t>
            </a:r>
            <a:r>
              <a:rPr lang="cs-CZ" sz="2400" smtClean="0">
                <a:latin typeface="Arial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Jaderné kvadrupolové štěpení			</a:t>
            </a:r>
            <a:r>
              <a:rPr lang="en-US" sz="2400" smtClean="0">
                <a:latin typeface="Arial" charset="0"/>
                <a:sym typeface="Symbol" pitchFamily="18" charset="2"/>
              </a:rPr>
              <a:t>~</a:t>
            </a:r>
            <a:r>
              <a:rPr lang="cs-CZ" sz="2400" smtClean="0">
                <a:latin typeface="Arial" charset="0"/>
                <a:sym typeface="Symbol" pitchFamily="18" charset="2"/>
              </a:rPr>
              <a:t>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-5</a:t>
            </a:r>
            <a:r>
              <a:rPr lang="cs-CZ" sz="2400" smtClean="0">
                <a:latin typeface="Arial" charset="0"/>
                <a:sym typeface="Symbol" pitchFamily="18" charset="2"/>
              </a:rPr>
              <a:t> eV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Jaderné Zeemanovo štěpení        		</a:t>
            </a:r>
            <a:r>
              <a:rPr lang="en-US" sz="2400" smtClean="0">
                <a:latin typeface="Arial" charset="0"/>
                <a:sym typeface="Symbol" pitchFamily="18" charset="2"/>
              </a:rPr>
              <a:t>~</a:t>
            </a:r>
            <a:r>
              <a:rPr lang="cs-CZ" sz="2400" smtClean="0">
                <a:latin typeface="Arial" charset="0"/>
                <a:sym typeface="Symbol" pitchFamily="18" charset="2"/>
              </a:rPr>
              <a:t>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-5</a:t>
            </a:r>
            <a:r>
              <a:rPr lang="cs-CZ" sz="2400" smtClean="0">
                <a:latin typeface="Arial" charset="0"/>
                <a:sym typeface="Symbol" pitchFamily="18" charset="2"/>
              </a:rPr>
              <a:t> eV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Char char="q"/>
            </a:pPr>
            <a:r>
              <a:rPr lang="cs-CZ" sz="2400" smtClean="0">
                <a:latin typeface="Arial" charset="0"/>
                <a:sym typeface="Symbol" pitchFamily="18" charset="2"/>
              </a:rPr>
              <a:t>Heisenbergova šířka čáry                        	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-9</a:t>
            </a:r>
            <a:r>
              <a:rPr lang="cs-CZ" sz="2400" smtClean="0">
                <a:latin typeface="Arial" charset="0"/>
                <a:sym typeface="Symbol" pitchFamily="18" charset="2"/>
              </a:rPr>
              <a:t> - 10</a:t>
            </a:r>
            <a:r>
              <a:rPr lang="cs-CZ" sz="2400" baseline="30000" smtClean="0">
                <a:latin typeface="Arial" charset="0"/>
                <a:sym typeface="Symbol" pitchFamily="18" charset="2"/>
              </a:rPr>
              <a:t>-6</a:t>
            </a:r>
            <a:r>
              <a:rPr lang="cs-CZ" sz="2400" smtClean="0">
                <a:latin typeface="Arial" charset="0"/>
                <a:sym typeface="Symbol" pitchFamily="18" charset="2"/>
              </a:rPr>
              <a:t> eV ()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87425" y="44450"/>
            <a:ext cx="6969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800">
                <a:latin typeface="Arial" charset="0"/>
              </a:rPr>
              <a:t>Atom v krystalu a M</a:t>
            </a:r>
            <a:r>
              <a:rPr lang="en-US" sz="2800">
                <a:latin typeface="Arial" charset="0"/>
              </a:rPr>
              <a:t>ö</a:t>
            </a:r>
            <a:r>
              <a:rPr lang="cs-CZ" sz="2800">
                <a:latin typeface="Arial" charset="0"/>
              </a:rPr>
              <a:t>ssbauerův jev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20688" y="592138"/>
            <a:ext cx="830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latin typeface="Arial" charset="0"/>
              </a:rPr>
              <a:t>Energie 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zpětného rázu (~10</a:t>
            </a:r>
            <a:r>
              <a:rPr lang="cs-CZ" sz="2000" baseline="30000">
                <a:solidFill>
                  <a:srgbClr val="FF0000"/>
                </a:solidFill>
                <a:latin typeface="Arial" charset="0"/>
              </a:rPr>
              <a:t>-3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 eV)</a:t>
            </a:r>
            <a:r>
              <a:rPr lang="cs-CZ" sz="2000">
                <a:latin typeface="Arial" charset="0"/>
              </a:rPr>
              <a:t>  menší než vazebná energie (</a:t>
            </a:r>
            <a:r>
              <a:rPr lang="en-US" sz="2000">
                <a:latin typeface="Arial" charset="0"/>
              </a:rPr>
              <a:t>~</a:t>
            </a:r>
            <a:r>
              <a:rPr lang="cs-CZ" sz="2000">
                <a:latin typeface="Arial" charset="0"/>
              </a:rPr>
              <a:t>eV) ale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898525"/>
            <a:ext cx="5743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000">
                <a:latin typeface="Arial" charset="0"/>
              </a:rPr>
              <a:t>srovnatelná s energií </a:t>
            </a:r>
            <a:r>
              <a:rPr lang="cs-CZ" sz="2000">
                <a:solidFill>
                  <a:srgbClr val="00663A"/>
                </a:solidFill>
                <a:latin typeface="Arial" charset="0"/>
              </a:rPr>
              <a:t>kmitů mříže (10</a:t>
            </a:r>
            <a:r>
              <a:rPr lang="cs-CZ" sz="2000" baseline="30000">
                <a:solidFill>
                  <a:srgbClr val="00663A"/>
                </a:solidFill>
                <a:latin typeface="Arial" charset="0"/>
              </a:rPr>
              <a:t>-3</a:t>
            </a:r>
            <a:r>
              <a:rPr lang="cs-CZ" sz="2000">
                <a:solidFill>
                  <a:srgbClr val="00663A"/>
                </a:solidFill>
                <a:latin typeface="Arial" charset="0"/>
              </a:rPr>
              <a:t>-10</a:t>
            </a:r>
            <a:r>
              <a:rPr lang="cs-CZ" sz="2000" baseline="30000">
                <a:solidFill>
                  <a:srgbClr val="00663A"/>
                </a:solidFill>
                <a:latin typeface="Arial" charset="0"/>
              </a:rPr>
              <a:t>-2</a:t>
            </a:r>
            <a:r>
              <a:rPr lang="cs-CZ" sz="2000">
                <a:solidFill>
                  <a:srgbClr val="00663A"/>
                </a:solidFill>
                <a:latin typeface="Arial" charset="0"/>
              </a:rPr>
              <a:t> ev)</a:t>
            </a:r>
            <a:r>
              <a:rPr lang="cs-CZ" sz="2000">
                <a:solidFill>
                  <a:srgbClr val="339933"/>
                </a:solidFill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 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084888" y="898525"/>
            <a:ext cx="28082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000">
                <a:latin typeface="Arial" charset="0"/>
              </a:rPr>
              <a:t>ta je však </a:t>
            </a:r>
            <a:r>
              <a:rPr lang="cs-CZ" sz="2000">
                <a:solidFill>
                  <a:srgbClr val="00663A"/>
                </a:solidFill>
                <a:latin typeface="Arial" charset="0"/>
              </a:rPr>
              <a:t>kvantována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57188" y="1279525"/>
            <a:ext cx="69834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cs-CZ" sz="2000">
                <a:solidFill>
                  <a:srgbClr val="000099"/>
                </a:solidFill>
                <a:latin typeface="Arial" charset="0"/>
              </a:rPr>
              <a:t>f</a:t>
            </a:r>
            <a:r>
              <a:rPr lang="cs-CZ" sz="2000">
                <a:latin typeface="Arial" charset="0"/>
              </a:rPr>
              <a:t>  relativní podíl (jaderných) emisních/absorpčních přechodů </a:t>
            </a:r>
            <a:r>
              <a:rPr lang="cs-CZ" sz="2000" u="sng">
                <a:latin typeface="Arial" charset="0"/>
              </a:rPr>
              <a:t>bez </a:t>
            </a:r>
            <a:r>
              <a:rPr lang="cs-CZ" sz="2000">
                <a:latin typeface="Arial" charset="0"/>
              </a:rPr>
              <a:t>   přenosu energie na mříž (bezfononové přechody) 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23850" y="1985963"/>
            <a:ext cx="2876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latin typeface="Arial" charset="0"/>
              </a:rPr>
              <a:t>Pak místo 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J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ve výrazu 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508375" y="1982788"/>
            <a:ext cx="1495425" cy="396875"/>
          </a:xfrm>
          <a:prstGeom prst="rect">
            <a:avLst/>
          </a:prstGeom>
          <a:solidFill>
            <a:srgbClr val="FFE7C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/>
              <a:t>E</a:t>
            </a:r>
            <a:r>
              <a:rPr lang="el-GR" sz="2000" baseline="-25000">
                <a:sym typeface="Symbol" pitchFamily="18" charset="2"/>
              </a:rPr>
              <a:t></a:t>
            </a:r>
            <a:r>
              <a:rPr lang="cs-CZ" sz="2000"/>
              <a:t> </a:t>
            </a:r>
            <a:r>
              <a:rPr lang="cs-CZ" sz="2000" baseline="30000"/>
              <a:t>2</a:t>
            </a:r>
            <a:r>
              <a:rPr lang="cs-CZ" sz="2000"/>
              <a:t> </a:t>
            </a:r>
            <a:r>
              <a:rPr lang="cs-CZ" sz="2000">
                <a:latin typeface="Arial" charset="0"/>
              </a:rPr>
              <a:t>/ 2 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M</a:t>
            </a:r>
            <a:r>
              <a:rPr lang="cs-CZ" sz="2000">
                <a:latin typeface="Arial" charset="0"/>
              </a:rPr>
              <a:t> c</a:t>
            </a:r>
            <a:r>
              <a:rPr lang="cs-CZ" sz="2000" baseline="30000">
                <a:latin typeface="Arial" charset="0"/>
              </a:rPr>
              <a:t>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203825" y="1981200"/>
            <a:ext cx="3689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sz="2000">
                <a:latin typeface="Arial" charset="0"/>
              </a:rPr>
              <a:t> </a:t>
            </a:r>
            <a:r>
              <a:rPr lang="cs-CZ" sz="2000">
                <a:latin typeface="Arial" charset="0"/>
              </a:rPr>
              <a:t>je hmotnost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cel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é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ho </a:t>
            </a:r>
            <a:r>
              <a:rPr lang="cs-CZ" sz="2000">
                <a:solidFill>
                  <a:srgbClr val="FF0000"/>
                </a:solidFill>
                <a:latin typeface="Arial" charset="0"/>
              </a:rPr>
              <a:t>krystalu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381000" y="24177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3399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062163" y="2346325"/>
            <a:ext cx="5030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latin typeface="Arial" charset="0"/>
              </a:rPr>
              <a:t>dramatický pokles E</a:t>
            </a:r>
            <a:r>
              <a:rPr lang="cs-CZ" sz="2000" baseline="-25000">
                <a:latin typeface="Arial" charset="0"/>
              </a:rPr>
              <a:t>R</a:t>
            </a:r>
            <a:r>
              <a:rPr lang="cs-CZ" sz="2000">
                <a:latin typeface="Arial" charset="0"/>
              </a:rPr>
              <a:t> (a E</a:t>
            </a:r>
            <a:r>
              <a:rPr lang="cs-CZ" sz="2000" baseline="-25000">
                <a:latin typeface="Arial" charset="0"/>
              </a:rPr>
              <a:t>D</a:t>
            </a:r>
            <a:r>
              <a:rPr lang="cs-CZ" sz="2000">
                <a:latin typeface="Arial" charset="0"/>
              </a:rPr>
              <a:t>)  ~10</a:t>
            </a:r>
            <a:r>
              <a:rPr lang="cs-CZ" sz="2000" baseline="30000">
                <a:latin typeface="Arial" charset="0"/>
              </a:rPr>
              <a:t>18</a:t>
            </a:r>
            <a:r>
              <a:rPr lang="cs-CZ" sz="2000">
                <a:latin typeface="Arial" charset="0"/>
              </a:rPr>
              <a:t>x 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81038" y="2819400"/>
            <a:ext cx="7777162" cy="457200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solidFill>
                  <a:srgbClr val="00663A"/>
                </a:solidFill>
                <a:latin typeface="Arial" charset="0"/>
              </a:rPr>
              <a:t>PŘECHODY BEZ ZPĚTNÉHO RÁZU – RECOIL-LESS</a:t>
            </a:r>
            <a:endParaRPr lang="cs-CZ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95288" y="4545013"/>
            <a:ext cx="7345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>
                <a:solidFill>
                  <a:srgbClr val="000099"/>
                </a:solidFill>
                <a:latin typeface="Arial" charset="0"/>
              </a:rPr>
              <a:t>f</a:t>
            </a:r>
            <a:r>
              <a:rPr lang="cs-CZ" sz="2000">
                <a:latin typeface="Arial" charset="0"/>
              </a:rPr>
              <a:t>  je funkcí  energie záření,  vazby jádra v mříži (a tedy i teploty)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4925" y="4976813"/>
            <a:ext cx="8137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>
                <a:solidFill>
                  <a:srgbClr val="000099"/>
                </a:solidFill>
                <a:latin typeface="Arial" charset="0"/>
              </a:rPr>
              <a:t>velký</a:t>
            </a:r>
            <a:r>
              <a:rPr lang="cs-CZ" sz="2000">
                <a:latin typeface="Arial" charset="0"/>
              </a:rPr>
              <a:t>  pro relativně nízkou energii </a:t>
            </a:r>
            <a:r>
              <a:rPr lang="el-GR" sz="2000">
                <a:latin typeface="Arial" charset="0"/>
                <a:sym typeface="Symbol" pitchFamily="18" charset="2"/>
              </a:rPr>
              <a:t></a:t>
            </a:r>
            <a:r>
              <a:rPr lang="cs-CZ" sz="2000">
                <a:latin typeface="Arial" charset="0"/>
              </a:rPr>
              <a:t> kvanta (omezení prvků)</a:t>
            </a:r>
            <a:endParaRPr lang="el-GR" sz="2000">
              <a:latin typeface="Arial" charset="0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755650" y="5408613"/>
            <a:ext cx="6769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>
                <a:latin typeface="Arial" charset="0"/>
              </a:rPr>
              <a:t>jádro pevně vázané v krystalu (vysoká Debyeova teplota) 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55650" y="5805488"/>
            <a:ext cx="18732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>
                <a:latin typeface="Arial" charset="0"/>
              </a:rPr>
              <a:t>nízkou teplotu 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2484438" y="6127750"/>
            <a:ext cx="6659562" cy="396875"/>
          </a:xfrm>
          <a:prstGeom prst="rect">
            <a:avLst/>
          </a:prstGeom>
          <a:solidFill>
            <a:srgbClr val="E9FFE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latin typeface="Arial" charset="0"/>
              </a:rPr>
              <a:t>pro </a:t>
            </a:r>
            <a:r>
              <a:rPr lang="cs-CZ" sz="2000" baseline="30000">
                <a:latin typeface="Arial" charset="0"/>
              </a:rPr>
              <a:t>57</a:t>
            </a:r>
            <a:r>
              <a:rPr lang="cs-CZ" sz="2000">
                <a:latin typeface="Arial" charset="0"/>
              </a:rPr>
              <a:t>Fe, E = 14.4 keV a 300 K je</a:t>
            </a:r>
            <a:r>
              <a:rPr lang="cs-CZ" sz="2000">
                <a:solidFill>
                  <a:srgbClr val="3333CC"/>
                </a:solidFill>
                <a:latin typeface="Arial" charset="0"/>
              </a:rPr>
              <a:t> f </a:t>
            </a:r>
            <a:r>
              <a:rPr lang="cs-CZ" sz="2000">
                <a:latin typeface="Arial" charset="0"/>
              </a:rPr>
              <a:t>stále dostatečně velké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17513" y="3381375"/>
            <a:ext cx="8262937" cy="1009650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15000"/>
              </a:spcBef>
            </a:pPr>
            <a:r>
              <a:rPr lang="en-GB" sz="2800">
                <a:solidFill>
                  <a:srgbClr val="00663A"/>
                </a:solidFill>
              </a:rPr>
              <a:t>Resonanční jaderná absorpce bez zpětného rázu  =</a:t>
            </a:r>
            <a:endParaRPr lang="en-GB" sz="2800"/>
          </a:p>
          <a:p>
            <a:pPr algn="ctr" eaLnBrk="0" hangingPunct="0">
              <a:spcBef>
                <a:spcPct val="15000"/>
              </a:spcBef>
            </a:pPr>
            <a:r>
              <a:rPr lang="en-GB" sz="2800">
                <a:solidFill>
                  <a:srgbClr val="FF0000"/>
                </a:solidFill>
              </a:rPr>
              <a:t>M</a:t>
            </a:r>
            <a:r>
              <a:rPr lang="en-GB" sz="28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össbauerův jev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  <p:bldP spid="33798" grpId="0" autoUpdateAnimBg="0"/>
      <p:bldP spid="33799" grpId="0" autoUpdateAnimBg="0"/>
      <p:bldP spid="33801" grpId="0" autoUpdateAnimBg="0"/>
      <p:bldP spid="33802" grpId="0" autoUpdateAnimBg="0"/>
      <p:bldP spid="33804" grpId="0" animBg="1" autoUpdateAnimBg="0"/>
      <p:bldP spid="33805" grpId="0" autoUpdateAnimBg="0"/>
      <p:bldP spid="33806" grpId="0" animBg="1"/>
      <p:bldP spid="33808" grpId="0" autoUpdateAnimBg="0"/>
      <p:bldP spid="33809" grpId="0" animBg="1" autoUpdateAnimBg="0"/>
      <p:bldP spid="33812" grpId="0" autoUpdateAnimBg="0"/>
      <p:bldP spid="33813" grpId="0" autoUpdateAnimBg="0"/>
      <p:bldP spid="33814" grpId="0" autoUpdateAnimBg="0"/>
      <p:bldP spid="33815" grpId="0" autoUpdateAnimBg="0"/>
      <p:bldP spid="33816" grpId="0" animBg="1" autoUpdateAnimBg="0"/>
      <p:bldP spid="3381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can0001"/>
          <p:cNvPicPr>
            <a:picLocks noChangeAspect="1" noChangeArrowheads="1"/>
          </p:cNvPicPr>
          <p:nvPr/>
        </p:nvPicPr>
        <p:blipFill>
          <a:blip r:embed="rId2" cstate="print"/>
          <a:srcRect l="6074" t="985" b="15316"/>
          <a:stretch>
            <a:fillRect/>
          </a:stretch>
        </p:blipFill>
        <p:spPr bwMode="auto">
          <a:xfrm>
            <a:off x="611560" y="620688"/>
            <a:ext cx="77944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60527" y="116632"/>
            <a:ext cx="838793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Komiksová ilustrace podle </a:t>
            </a:r>
            <a:r>
              <a:rPr lang="cs-CZ" dirty="0" err="1" smtClean="0"/>
              <a:t>Gonsera</a:t>
            </a:r>
            <a:r>
              <a:rPr lang="cs-CZ" dirty="0" smtClean="0"/>
              <a:t> (</a:t>
            </a:r>
            <a:r>
              <a:rPr lang="cs-CZ" i="1" dirty="0" smtClean="0"/>
              <a:t>MS, in </a:t>
            </a:r>
            <a:r>
              <a:rPr lang="cs-CZ" i="1" dirty="0" err="1" smtClean="0"/>
              <a:t>Topics</a:t>
            </a:r>
            <a:r>
              <a:rPr lang="cs-CZ" i="1" dirty="0" smtClean="0"/>
              <a:t> in Appl. </a:t>
            </a:r>
            <a:r>
              <a:rPr lang="cs-CZ" i="1" dirty="0" err="1" smtClean="0"/>
              <a:t>Phys</a:t>
            </a:r>
            <a:r>
              <a:rPr lang="cs-CZ" i="1" dirty="0" smtClean="0"/>
              <a:t>., </a:t>
            </a:r>
            <a:r>
              <a:rPr lang="cs-CZ" i="1" dirty="0" err="1" smtClean="0"/>
              <a:t>Springer</a:t>
            </a:r>
            <a:r>
              <a:rPr lang="cs-CZ" i="1" dirty="0" smtClean="0"/>
              <a:t> 1975</a:t>
            </a:r>
            <a:r>
              <a:rPr lang="cs-CZ" dirty="0" smtClean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049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_L_Moessb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663" y="0"/>
            <a:ext cx="6292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90488" y="195263"/>
            <a:ext cx="2681287" cy="224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cs-CZ" sz="2000"/>
              <a:t>Ve 3 stručných publikacích (1958/9) popsal Mössbauer uspořádání a </a:t>
            </a:r>
            <a:r>
              <a:rPr kumimoji="1" lang="en-US" sz="2000"/>
              <a:t>proveden</a:t>
            </a:r>
            <a:r>
              <a:rPr kumimoji="1" lang="cs-CZ" sz="2000"/>
              <a:t>í experimentu a jeho teoretické vysvětlení</a:t>
            </a:r>
            <a:endParaRPr kumimoji="1" lang="en-US" sz="20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2857500"/>
            <a:ext cx="2916238" cy="378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kumimoji="1" lang="cs-CZ" sz="2000">
                <a:latin typeface="Arial" charset="0"/>
              </a:rPr>
              <a:t>  základní myšlenka - existe</a:t>
            </a:r>
            <a:r>
              <a:rPr kumimoji="1" lang="en-US" sz="2000">
                <a:latin typeface="Arial" charset="0"/>
              </a:rPr>
              <a:t>nce</a:t>
            </a:r>
            <a:r>
              <a:rPr kumimoji="1" lang="cs-CZ" sz="2000">
                <a:latin typeface="Arial" charset="0"/>
              </a:rPr>
              <a:t> </a:t>
            </a:r>
            <a:r>
              <a:rPr kumimoji="1" lang="cs-CZ" sz="2000" b="1">
                <a:solidFill>
                  <a:srgbClr val="FF0000"/>
                </a:solidFill>
                <a:latin typeface="Arial" charset="0"/>
              </a:rPr>
              <a:t>bezodrazové</a:t>
            </a:r>
            <a:r>
              <a:rPr kumimoji="1" lang="cs-CZ" sz="2000">
                <a:latin typeface="Arial" charset="0"/>
              </a:rPr>
              <a:t> absorpce (a též emise) </a:t>
            </a:r>
            <a:r>
              <a:rPr kumimoji="1" lang="cs-CZ" sz="2000">
                <a:latin typeface="Arial" charset="0"/>
                <a:sym typeface="Symbol" pitchFamily="18" charset="2"/>
              </a:rPr>
              <a:t> </a:t>
            </a:r>
            <a:r>
              <a:rPr kumimoji="1" lang="cs-CZ" sz="2000">
                <a:latin typeface="Arial" charset="0"/>
              </a:rPr>
              <a:t>kvant </a:t>
            </a:r>
            <a:r>
              <a:rPr kumimoji="1" lang="cs-CZ" sz="2000">
                <a:solidFill>
                  <a:srgbClr val="FF0000"/>
                </a:solidFill>
                <a:latin typeface="Arial" charset="0"/>
              </a:rPr>
              <a:t>jádrem</a:t>
            </a:r>
            <a:r>
              <a:rPr kumimoji="1" lang="cs-CZ" sz="2000">
                <a:latin typeface="Arial" charset="0"/>
              </a:rPr>
              <a:t> </a:t>
            </a:r>
            <a:r>
              <a:rPr kumimoji="1" lang="en-US" sz="2000">
                <a:latin typeface="Arial" charset="0"/>
              </a:rPr>
              <a:t>atomu </a:t>
            </a:r>
            <a:r>
              <a:rPr kumimoji="1" lang="en-US" sz="2000">
                <a:solidFill>
                  <a:srgbClr val="FF0000"/>
                </a:solidFill>
                <a:latin typeface="Arial" charset="0"/>
              </a:rPr>
              <a:t>v</a:t>
            </a:r>
            <a:r>
              <a:rPr kumimoji="1" lang="cs-CZ" sz="2000">
                <a:solidFill>
                  <a:srgbClr val="FF0000"/>
                </a:solidFill>
                <a:latin typeface="Arial" charset="0"/>
              </a:rPr>
              <a:t>á</a:t>
            </a:r>
            <a:r>
              <a:rPr kumimoji="1" lang="en-US" sz="2000">
                <a:solidFill>
                  <a:srgbClr val="FF0000"/>
                </a:solidFill>
                <a:latin typeface="Arial" charset="0"/>
              </a:rPr>
              <a:t>zan</a:t>
            </a:r>
            <a:r>
              <a:rPr kumimoji="1" lang="cs-CZ" sz="2000">
                <a:solidFill>
                  <a:srgbClr val="FF0000"/>
                </a:solidFill>
                <a:latin typeface="Arial" charset="0"/>
              </a:rPr>
              <a:t>é</a:t>
            </a:r>
            <a:r>
              <a:rPr kumimoji="1" lang="en-US" sz="2000">
                <a:solidFill>
                  <a:srgbClr val="FF0000"/>
                </a:solidFill>
                <a:latin typeface="Arial" charset="0"/>
              </a:rPr>
              <a:t>ho</a:t>
            </a:r>
            <a:r>
              <a:rPr kumimoji="1" lang="en-US" sz="2000">
                <a:latin typeface="Arial" charset="0"/>
              </a:rPr>
              <a:t> </a:t>
            </a:r>
            <a:r>
              <a:rPr kumimoji="1" lang="en-US" sz="2000">
                <a:solidFill>
                  <a:srgbClr val="FF0000"/>
                </a:solidFill>
                <a:latin typeface="Arial" charset="0"/>
              </a:rPr>
              <a:t>v krystalu</a:t>
            </a:r>
            <a:endParaRPr kumimoji="1" lang="cs-CZ" sz="200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cs-CZ" sz="2000">
                <a:latin typeface="Arial" charset="0"/>
              </a:rPr>
              <a:t>  rychle se rozrostlo o </a:t>
            </a:r>
            <a:r>
              <a:rPr kumimoji="1" lang="cs-CZ" sz="2000" b="1">
                <a:latin typeface="Arial" charset="0"/>
              </a:rPr>
              <a:t>další izotopy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1" lang="cs-CZ" sz="2000">
                <a:latin typeface="Arial" charset="0"/>
              </a:rPr>
              <a:t>  stala se metodou pro získání </a:t>
            </a:r>
            <a:r>
              <a:rPr kumimoji="1" lang="cs-CZ" sz="2000" b="1">
                <a:latin typeface="Arial" charset="0"/>
              </a:rPr>
              <a:t>lokálních</a:t>
            </a:r>
            <a:r>
              <a:rPr kumimoji="1" lang="cs-CZ" sz="2000">
                <a:latin typeface="Arial" charset="0"/>
              </a:rPr>
              <a:t> informací o </a:t>
            </a:r>
            <a:r>
              <a:rPr kumimoji="1" lang="cs-CZ" sz="2000" b="1">
                <a:latin typeface="Arial" charset="0"/>
              </a:rPr>
              <a:t>struktuře</a:t>
            </a:r>
            <a:r>
              <a:rPr kumimoji="1" lang="cs-CZ" sz="2000">
                <a:latin typeface="Arial" charset="0"/>
              </a:rPr>
              <a:t> a </a:t>
            </a:r>
            <a:r>
              <a:rPr kumimoji="1" lang="cs-CZ" sz="2000" b="1">
                <a:latin typeface="Arial" charset="0"/>
              </a:rPr>
              <a:t>vlastnostech </a:t>
            </a:r>
            <a:r>
              <a:rPr kumimoji="1" lang="en-US" sz="2000" b="1">
                <a:latin typeface="Arial" charset="0"/>
              </a:rPr>
              <a:t>pevn</a:t>
            </a:r>
            <a:r>
              <a:rPr kumimoji="1" lang="cs-CZ" sz="2000" b="1">
                <a:latin typeface="Arial" charset="0"/>
              </a:rPr>
              <a:t>ý</a:t>
            </a:r>
            <a:r>
              <a:rPr kumimoji="1" lang="en-US" sz="2000" b="1">
                <a:latin typeface="Arial" charset="0"/>
              </a:rPr>
              <a:t>ch </a:t>
            </a:r>
            <a:r>
              <a:rPr kumimoji="1" lang="cs-CZ" sz="2000" b="1">
                <a:latin typeface="Arial" charset="0"/>
              </a:rPr>
              <a:t>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0225"/>
            <a:ext cx="9144000" cy="6327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1958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publikace</a:t>
            </a:r>
            <a:r>
              <a:rPr lang="en-US" sz="2800" dirty="0" smtClean="0">
                <a:latin typeface="Arial" pitchFamily="34" charset="0"/>
              </a:rPr>
              <a:t> o </a:t>
            </a:r>
            <a:r>
              <a:rPr lang="cs-CZ" sz="2800" dirty="0" smtClean="0">
                <a:latin typeface="Arial" pitchFamily="34" charset="0"/>
              </a:rPr>
              <a:t>rezonanční </a:t>
            </a:r>
            <a:r>
              <a:rPr lang="cs-CZ" sz="2800" dirty="0" err="1" smtClean="0">
                <a:latin typeface="Arial" pitchFamily="34" charset="0"/>
              </a:rPr>
              <a:t>absorpc</a:t>
            </a:r>
            <a:r>
              <a:rPr lang="en-US" sz="2800" dirty="0" smtClean="0">
                <a:latin typeface="Arial" pitchFamily="34" charset="0"/>
              </a:rPr>
              <a:t>i</a:t>
            </a:r>
            <a:r>
              <a:rPr lang="cs-CZ" sz="2800" baseline="30000" dirty="0" smtClean="0">
                <a:latin typeface="Arial" pitchFamily="34" charset="0"/>
              </a:rPr>
              <a:t> 191</a:t>
            </a:r>
            <a:r>
              <a:rPr lang="cs-CZ" sz="2800" dirty="0" smtClean="0">
                <a:latin typeface="Arial" pitchFamily="34" charset="0"/>
              </a:rPr>
              <a:t>Ir při teplotě kapalného dusíku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→ 1961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(!)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Nobelova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cena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za fyziku v r. 1961: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GB" sz="2800" dirty="0" smtClean="0">
                <a:latin typeface="Arial" pitchFamily="34" charset="0"/>
              </a:rPr>
              <a:t>Robert </a:t>
            </a:r>
            <a:r>
              <a:rPr lang="en-GB" sz="2800" dirty="0" err="1" smtClean="0">
                <a:latin typeface="Arial" pitchFamily="34" charset="0"/>
              </a:rPr>
              <a:t>Hofstadt</a:t>
            </a:r>
            <a:r>
              <a:rPr lang="cs-CZ" sz="2800" dirty="0" err="1" smtClean="0">
                <a:latin typeface="Arial" pitchFamily="34" charset="0"/>
              </a:rPr>
              <a:t>er</a:t>
            </a:r>
            <a:r>
              <a:rPr lang="en-GB" sz="2800" dirty="0" smtClean="0">
                <a:latin typeface="Arial" pitchFamily="34" charset="0"/>
              </a:rPr>
              <a:t>, United States: </a:t>
            </a:r>
            <a:r>
              <a:rPr lang="cs-CZ" sz="2800" dirty="0" smtClean="0">
                <a:latin typeface="Arial" pitchFamily="34" charset="0"/>
              </a:rPr>
              <a:t>„</a:t>
            </a:r>
            <a:r>
              <a:rPr lang="en-GB" sz="2800" dirty="0" smtClean="0">
                <a:latin typeface="Arial" pitchFamily="34" charset="0"/>
              </a:rPr>
              <a:t>for his pioneering studies of electron scattering in atomic nuclei and for his thereby achieved discoveries concerning the structure of the nucleons</a:t>
            </a:r>
            <a:r>
              <a:rPr lang="cs-CZ" sz="2800" dirty="0" smtClean="0">
                <a:latin typeface="Arial" pitchFamily="34" charset="0"/>
              </a:rPr>
              <a:t>“</a:t>
            </a:r>
          </a:p>
          <a:p>
            <a:pPr eaLnBrk="1" hangingPunct="1">
              <a:buFont typeface="Wingdings" pitchFamily="2" charset="2"/>
              <a:buChar char="q"/>
            </a:pPr>
            <a:endParaRPr lang="cs-CZ" sz="14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GB" sz="2800" dirty="0" smtClean="0">
                <a:latin typeface="Arial" pitchFamily="34" charset="0"/>
              </a:rPr>
              <a:t>Rudolf L. </a:t>
            </a:r>
            <a:r>
              <a:rPr lang="en-GB" sz="2800" dirty="0" err="1" smtClean="0">
                <a:latin typeface="Arial" pitchFamily="34" charset="0"/>
              </a:rPr>
              <a:t>Mössba</a:t>
            </a:r>
            <a:r>
              <a:rPr lang="cs-CZ" sz="2800" dirty="0" smtClean="0">
                <a:latin typeface="Arial" pitchFamily="34" charset="0"/>
              </a:rPr>
              <a:t>u</a:t>
            </a:r>
            <a:r>
              <a:rPr lang="en-GB" sz="2800" dirty="0" err="1" smtClean="0">
                <a:latin typeface="Arial" pitchFamily="34" charset="0"/>
              </a:rPr>
              <a:t>er</a:t>
            </a:r>
            <a:r>
              <a:rPr lang="en-GB" sz="2800" dirty="0" smtClean="0">
                <a:latin typeface="Arial" pitchFamily="34" charset="0"/>
              </a:rPr>
              <a:t>, West Germany: </a:t>
            </a:r>
            <a:r>
              <a:rPr lang="cs-CZ" sz="2800" dirty="0" smtClean="0">
                <a:latin typeface="Arial" pitchFamily="34" charset="0"/>
              </a:rPr>
              <a:t>„</a:t>
            </a:r>
            <a:r>
              <a:rPr lang="en-GB" sz="2800" dirty="0" smtClean="0">
                <a:latin typeface="Arial" pitchFamily="34" charset="0"/>
              </a:rPr>
              <a:t>for his researches concerning the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resonance absorption of </a:t>
            </a: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</a:rPr>
              <a:t> radiation</a:t>
            </a:r>
            <a:r>
              <a:rPr lang="en-GB" sz="2800" dirty="0" smtClean="0">
                <a:latin typeface="Arial" pitchFamily="34" charset="0"/>
              </a:rPr>
              <a:t> and his discovery in this connection of the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effect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</a:rPr>
              <a:t>which bears his name</a:t>
            </a:r>
            <a:r>
              <a:rPr lang="cs-CZ" sz="2800" dirty="0" smtClean="0">
                <a:latin typeface="Arial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687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0225"/>
            <a:ext cx="9144000" cy="6327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cs-CZ" sz="2800" dirty="0" smtClean="0">
                <a:latin typeface="Arial" charset="0"/>
              </a:rPr>
              <a:t>Co na to říká </a:t>
            </a:r>
            <a:r>
              <a:rPr lang="cs-CZ" sz="2800" dirty="0" err="1" smtClean="0">
                <a:latin typeface="Arial" charset="0"/>
              </a:rPr>
              <a:t>Wikipedia</a:t>
            </a:r>
            <a:r>
              <a:rPr lang="cs-CZ" sz="2800" dirty="0" smtClean="0"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</a:pPr>
            <a:endParaRPr lang="cs-CZ" sz="1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Arial" charset="0"/>
              </a:rPr>
              <a:t>The 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Mössbauer effect</a:t>
            </a:r>
            <a:r>
              <a:rPr lang="en-GB" sz="2400" dirty="0" smtClean="0">
                <a:latin typeface="Arial" charset="0"/>
              </a:rPr>
              <a:t> is a physical phenomenon discovered by the German physicist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en-GB" sz="2400" dirty="0" smtClean="0">
                <a:latin typeface="Arial" charset="0"/>
              </a:rPr>
              <a:t>Rudolf </a:t>
            </a:r>
            <a:r>
              <a:rPr lang="en-GB" sz="2400" dirty="0" err="1" smtClean="0">
                <a:latin typeface="Arial" charset="0"/>
              </a:rPr>
              <a:t>Mößbauer</a:t>
            </a:r>
            <a:r>
              <a:rPr lang="en-GB" sz="2400" dirty="0" smtClean="0">
                <a:latin typeface="Arial" charset="0"/>
              </a:rPr>
              <a:t> in 1957. It involves the resonant and recoil-free emission and absorption of gamma ray photons by atoms bound in a solid and forms the basis of Mössbauer spectroscopy.</a:t>
            </a: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sz="24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Účinek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Mössbauerovy</a:t>
            </a:r>
            <a:r>
              <a:rPr lang="en-GB" sz="2400" dirty="0" smtClean="0">
                <a:latin typeface="Arial" charset="0"/>
              </a:rPr>
              <a:t> je </a:t>
            </a:r>
            <a:r>
              <a:rPr lang="en-GB" sz="2400" dirty="0" err="1" smtClean="0">
                <a:latin typeface="Arial" charset="0"/>
              </a:rPr>
              <a:t>fyzikální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jev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objevil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německý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fyzik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Rudol</a:t>
            </a:r>
            <a:r>
              <a:rPr lang="cs-CZ" sz="2400" dirty="0" smtClean="0">
                <a:latin typeface="Arial" charset="0"/>
              </a:rPr>
              <a:t>f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Mössbauerovy</a:t>
            </a:r>
            <a:r>
              <a:rPr lang="en-GB" sz="2400" dirty="0" smtClean="0">
                <a:latin typeface="Arial" charset="0"/>
              </a:rPr>
              <a:t> v </a:t>
            </a:r>
            <a:r>
              <a:rPr lang="en-GB" sz="2400" dirty="0" err="1" smtClean="0">
                <a:latin typeface="Arial" charset="0"/>
              </a:rPr>
              <a:t>roce</a:t>
            </a:r>
            <a:r>
              <a:rPr lang="en-GB" sz="2400" dirty="0" smtClean="0">
                <a:latin typeface="Arial" charset="0"/>
              </a:rPr>
              <a:t> 1957. </a:t>
            </a:r>
            <a:r>
              <a:rPr lang="en-GB" sz="2400" dirty="0" err="1" smtClean="0">
                <a:latin typeface="Arial" charset="0"/>
              </a:rPr>
              <a:t>Jedná</a:t>
            </a:r>
            <a:r>
              <a:rPr lang="en-GB" sz="2400" dirty="0" smtClean="0">
                <a:latin typeface="Arial" charset="0"/>
              </a:rPr>
              <a:t> se </a:t>
            </a:r>
            <a:r>
              <a:rPr lang="en-GB" sz="2400" dirty="0" err="1" smtClean="0">
                <a:latin typeface="Arial" charset="0"/>
              </a:rPr>
              <a:t>rezonanční</a:t>
            </a:r>
            <a:r>
              <a:rPr lang="en-GB" sz="2400" dirty="0" smtClean="0">
                <a:latin typeface="Arial" charset="0"/>
              </a:rPr>
              <a:t> a </a:t>
            </a:r>
            <a:r>
              <a:rPr lang="en-GB" sz="2400" dirty="0" err="1" smtClean="0">
                <a:latin typeface="Arial" charset="0"/>
              </a:rPr>
              <a:t>vratnou</a:t>
            </a:r>
            <a:r>
              <a:rPr lang="en-GB" sz="2400" dirty="0" smtClean="0">
                <a:latin typeface="Arial" charset="0"/>
              </a:rPr>
              <a:t>-bez </a:t>
            </a:r>
            <a:r>
              <a:rPr lang="en-GB" sz="2400" dirty="0" err="1" smtClean="0">
                <a:latin typeface="Arial" charset="0"/>
              </a:rPr>
              <a:t>emisí</a:t>
            </a:r>
            <a:r>
              <a:rPr lang="en-GB" sz="2400" dirty="0" smtClean="0">
                <a:latin typeface="Arial" charset="0"/>
              </a:rPr>
              <a:t> a </a:t>
            </a:r>
            <a:r>
              <a:rPr lang="en-GB" sz="2400" dirty="0" err="1" smtClean="0">
                <a:latin typeface="Arial" charset="0"/>
              </a:rPr>
              <a:t>absorpce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záření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gama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fotonů</a:t>
            </a:r>
            <a:r>
              <a:rPr lang="en-GB" sz="2400" dirty="0" smtClean="0">
                <a:latin typeface="Arial" charset="0"/>
              </a:rPr>
              <a:t> atomy </a:t>
            </a:r>
            <a:r>
              <a:rPr lang="en-GB" sz="2400" dirty="0" err="1" smtClean="0">
                <a:latin typeface="Arial" charset="0"/>
              </a:rPr>
              <a:t>vázané</a:t>
            </a:r>
            <a:r>
              <a:rPr lang="en-GB" sz="2400" dirty="0" smtClean="0">
                <a:latin typeface="Arial" charset="0"/>
              </a:rPr>
              <a:t> v </a:t>
            </a:r>
            <a:r>
              <a:rPr lang="en-GB" sz="2400" dirty="0" err="1" smtClean="0">
                <a:latin typeface="Arial" charset="0"/>
              </a:rPr>
              <a:t>pevné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formě</a:t>
            </a:r>
            <a:r>
              <a:rPr lang="en-GB" sz="2400" dirty="0" smtClean="0">
                <a:latin typeface="Arial" charset="0"/>
              </a:rPr>
              <a:t> a </a:t>
            </a:r>
            <a:r>
              <a:rPr lang="en-GB" sz="2400" dirty="0" err="1" smtClean="0">
                <a:latin typeface="Arial" charset="0"/>
              </a:rPr>
              <a:t>tvoří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základ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spektroskopie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Mössbauerova</a:t>
            </a:r>
            <a:r>
              <a:rPr lang="en-GB" sz="2400" dirty="0" smtClean="0">
                <a:latin typeface="Arial" charset="0"/>
              </a:rPr>
              <a:t>.</a:t>
            </a:r>
            <a:r>
              <a:rPr lang="en-US" sz="2400" dirty="0" smtClean="0"/>
              <a:t>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763588"/>
          </a:xfrm>
        </p:spPr>
        <p:txBody>
          <a:bodyPr/>
          <a:lstStyle/>
          <a:p>
            <a:pPr algn="ctr"/>
            <a:r>
              <a:rPr lang="cs-CZ" smtClean="0">
                <a:latin typeface="Arial" charset="0"/>
              </a:rPr>
              <a:t>pořád</a:t>
            </a:r>
            <a:r>
              <a:rPr lang="en-US" smtClean="0">
                <a:latin typeface="Arial" charset="0"/>
              </a:rPr>
              <a:t> historie</a:t>
            </a:r>
            <a:endParaRPr lang="cs-CZ" smtClean="0">
              <a:latin typeface="Arial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765175"/>
            <a:ext cx="7989888" cy="511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smtClean="0">
                <a:latin typeface="Arial" charset="0"/>
              </a:rPr>
              <a:t>Rudolf Ludwig Mössbauer</a:t>
            </a:r>
            <a:r>
              <a:rPr lang="en-US" sz="2400" smtClean="0">
                <a:latin typeface="Arial" charset="0"/>
              </a:rPr>
              <a:t>(*1929)</a:t>
            </a:r>
            <a:r>
              <a:rPr lang="cs-CZ" sz="2400" smtClean="0">
                <a:latin typeface="Arial" charset="0"/>
              </a:rPr>
              <a:t> ICAME 99 GaPa  </a:t>
            </a:r>
          </a:p>
        </p:txBody>
      </p:sp>
      <p:pic>
        <p:nvPicPr>
          <p:cNvPr id="83974" name="Picture 6" descr="Pozdra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73238"/>
            <a:ext cx="6985000" cy="4930775"/>
          </a:xfrm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35150" y="1262063"/>
            <a:ext cx="5400675" cy="36671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Pozdrav Mössbauera na</a:t>
            </a:r>
            <a:r>
              <a:rPr lang="cs-CZ" sz="1800"/>
              <a:t>ší</a:t>
            </a:r>
            <a:r>
              <a:rPr lang="en-US" sz="1800"/>
              <a:t> laborato</a:t>
            </a:r>
            <a:r>
              <a:rPr lang="cs-CZ" sz="1800"/>
              <a:t>ř</a:t>
            </a:r>
            <a:r>
              <a:rPr lang="en-US" sz="1800"/>
              <a:t>i</a:t>
            </a:r>
            <a:r>
              <a:rPr lang="cs-CZ" sz="1800"/>
              <a:t> z Ga-Pa 1999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/>
      <p:bldP spid="839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/>
            <a:r>
              <a:rPr lang="cs-CZ" smtClean="0">
                <a:latin typeface="Arial" charset="0"/>
              </a:rPr>
              <a:t>Mössbauerovo spektrum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9138"/>
            <a:ext cx="8610600" cy="30019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cs-CZ" sz="1800" b="1" dirty="0" smtClean="0">
                <a:latin typeface="Arial" charset="0"/>
              </a:rPr>
              <a:t>transmisní</a:t>
            </a:r>
            <a:r>
              <a:rPr lang="cs-CZ" sz="1800" dirty="0" smtClean="0">
                <a:latin typeface="Arial" charset="0"/>
              </a:rPr>
              <a:t> </a:t>
            </a:r>
            <a:r>
              <a:rPr lang="cs-CZ" sz="1800" dirty="0" err="1" smtClean="0">
                <a:latin typeface="Arial" charset="0"/>
              </a:rPr>
              <a:t>Mössbauerovo</a:t>
            </a:r>
            <a:r>
              <a:rPr lang="cs-CZ" sz="1800" dirty="0" smtClean="0">
                <a:latin typeface="Arial" charset="0"/>
              </a:rPr>
              <a:t> spektrum:    </a:t>
            </a:r>
            <a:r>
              <a:rPr lang="cs-CZ" sz="1800" dirty="0" err="1" smtClean="0">
                <a:latin typeface="Arial" charset="0"/>
              </a:rPr>
              <a:t>bezodrazová</a:t>
            </a:r>
            <a:r>
              <a:rPr lang="cs-CZ" sz="1800" dirty="0" smtClean="0">
                <a:latin typeface="Arial" charset="0"/>
              </a:rPr>
              <a:t> absorpce jádry </a:t>
            </a:r>
            <a:r>
              <a:rPr lang="cs-CZ" sz="1800" dirty="0" err="1" smtClean="0">
                <a:latin typeface="Arial" charset="0"/>
              </a:rPr>
              <a:t>Mössbauerova</a:t>
            </a:r>
            <a:r>
              <a:rPr lang="cs-CZ" sz="1800" dirty="0" smtClean="0">
                <a:latin typeface="Arial" charset="0"/>
              </a:rPr>
              <a:t> izotopu vede ke snížení intenzity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proch</a:t>
            </a:r>
            <a:r>
              <a:rPr lang="cs-CZ" sz="1800" dirty="0" err="1" smtClean="0">
                <a:latin typeface="Arial" charset="0"/>
              </a:rPr>
              <a:t>ázejícího</a:t>
            </a:r>
            <a:r>
              <a:rPr lang="cs-CZ" sz="1800" dirty="0" smtClean="0">
                <a:latin typeface="Arial" charset="0"/>
              </a:rPr>
              <a:t> paprsku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cs-CZ" sz="1800" b="1" dirty="0" smtClean="0">
                <a:latin typeface="Arial" charset="0"/>
              </a:rPr>
              <a:t>Realizace</a:t>
            </a:r>
            <a:r>
              <a:rPr lang="cs-CZ" sz="1800" dirty="0" smtClean="0">
                <a:latin typeface="Arial" charset="0"/>
              </a:rPr>
              <a:t>: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cs-CZ" sz="1800" b="1" dirty="0" smtClean="0">
                <a:latin typeface="Arial" charset="0"/>
              </a:rPr>
              <a:t>zdroj</a:t>
            </a:r>
            <a:r>
              <a:rPr lang="cs-CZ" sz="1800" dirty="0" smtClean="0">
                <a:latin typeface="Arial" charset="0"/>
              </a:rPr>
              <a:t> - excitovaný stav jádra vhodného izotopu fixovaného v mřížce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cs-CZ" sz="1800" b="1" dirty="0" smtClean="0">
                <a:latin typeface="Arial" charset="0"/>
              </a:rPr>
              <a:t>energetická modulace </a:t>
            </a:r>
            <a:r>
              <a:rPr lang="cs-CZ" sz="1800" dirty="0" smtClean="0">
                <a:latin typeface="Arial" charset="0"/>
              </a:rPr>
              <a:t>– mechanický pohyb zdroje vůči vzorku – Dopplerův jev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cs-CZ" sz="1800" b="1" dirty="0" smtClean="0">
                <a:latin typeface="Arial" charset="0"/>
              </a:rPr>
              <a:t>detektor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- </a:t>
            </a:r>
            <a:r>
              <a:rPr lang="cs-CZ" sz="1800" dirty="0" smtClean="0">
                <a:latin typeface="Arial" charset="0"/>
              </a:rPr>
              <a:t>scintilační krystal a fotonásobič, proporcionální čítač</a:t>
            </a:r>
            <a:endParaRPr lang="en-US" sz="1800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cs-CZ" sz="1800" b="1" dirty="0" smtClean="0">
                <a:latin typeface="Arial" charset="0"/>
              </a:rPr>
              <a:t>záznam</a:t>
            </a:r>
            <a:r>
              <a:rPr lang="cs-CZ" sz="1800" dirty="0" smtClean="0">
                <a:latin typeface="Arial" charset="0"/>
              </a:rPr>
              <a:t> intenzity v závislosti na </a:t>
            </a:r>
            <a:r>
              <a:rPr lang="cs-CZ" sz="1800" b="1" dirty="0" smtClean="0">
                <a:latin typeface="Arial" charset="0"/>
              </a:rPr>
              <a:t>rychlosti</a:t>
            </a:r>
            <a:r>
              <a:rPr lang="cs-CZ" sz="1800" dirty="0" smtClean="0">
                <a:latin typeface="Arial" charset="0"/>
              </a:rPr>
              <a:t> zdroje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q"/>
            </a:pPr>
            <a:endParaRPr lang="cs-CZ" sz="1800" dirty="0" smtClean="0"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36650" y="5326063"/>
            <a:ext cx="684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err="1"/>
              <a:t>Příklad</a:t>
            </a:r>
            <a:r>
              <a:rPr lang="en-GB" sz="2000" dirty="0"/>
              <a:t>:  </a:t>
            </a:r>
            <a:r>
              <a:rPr lang="en-GB" sz="2000" dirty="0" err="1"/>
              <a:t>Historické</a:t>
            </a:r>
            <a:r>
              <a:rPr lang="en-GB" sz="2000" dirty="0"/>
              <a:t> </a:t>
            </a:r>
            <a:r>
              <a:rPr lang="en-GB" sz="2000" dirty="0" err="1"/>
              <a:t>uspořádání</a:t>
            </a:r>
            <a:r>
              <a:rPr lang="en-GB" sz="2000" dirty="0"/>
              <a:t> </a:t>
            </a:r>
            <a:r>
              <a:rPr lang="en-GB" sz="2000" dirty="0" err="1"/>
              <a:t>M</a:t>
            </a:r>
            <a:r>
              <a:rPr lang="en-GB" sz="2000" dirty="0" err="1">
                <a:ea typeface="Arial Unicode MS" pitchFamily="34" charset="-128"/>
                <a:cs typeface="Arial Unicode MS" pitchFamily="34" charset="-128"/>
              </a:rPr>
              <a:t>össbauerova</a:t>
            </a:r>
            <a:r>
              <a:rPr lang="en-GB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ea typeface="Arial Unicode MS" pitchFamily="34" charset="-128"/>
                <a:cs typeface="Arial Unicode MS" pitchFamily="34" charset="-128"/>
              </a:rPr>
              <a:t>experimentu</a:t>
            </a:r>
            <a:endParaRPr lang="en-GB" sz="20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17613" y="1260475"/>
            <a:ext cx="67906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2800" u="sng" dirty="0"/>
              <a:t>závislost intenzity </a:t>
            </a:r>
            <a:r>
              <a:rPr kumimoji="1" lang="cs-CZ" sz="2800" u="sng" dirty="0">
                <a:sym typeface="Symbol" pitchFamily="18" charset="2"/>
              </a:rPr>
              <a:t></a:t>
            </a:r>
            <a:r>
              <a:rPr kumimoji="1" lang="cs-CZ" sz="2800" u="sng" dirty="0"/>
              <a:t> záření na jeho energii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  <p:bldP spid="22532" grpId="0"/>
      <p:bldP spid="225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xperimentMossb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8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4125913" y="554038"/>
            <a:ext cx="2636837" cy="338137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A – kryostat s absorbérem</a:t>
            </a:r>
          </a:p>
        </p:txBody>
      </p:sp>
      <p:sp>
        <p:nvSpPr>
          <p:cNvPr id="20484" name="TextovéPole 3"/>
          <p:cNvSpPr txBox="1">
            <a:spLocks noChangeArrowheads="1"/>
          </p:cNvSpPr>
          <p:nvPr/>
        </p:nvSpPr>
        <p:spPr bwMode="auto">
          <a:xfrm>
            <a:off x="4135438" y="947738"/>
            <a:ext cx="4327525" cy="338137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Q – kryostat se zdrojem na otáčecím zařízení</a:t>
            </a:r>
          </a:p>
        </p:txBody>
      </p:sp>
      <p:sp>
        <p:nvSpPr>
          <p:cNvPr id="20485" name="TextovéPole 4"/>
          <p:cNvSpPr txBox="1">
            <a:spLocks noChangeArrowheads="1"/>
          </p:cNvSpPr>
          <p:nvPr/>
        </p:nvSpPr>
        <p:spPr bwMode="auto">
          <a:xfrm>
            <a:off x="4157663" y="1350963"/>
            <a:ext cx="2254250" cy="338137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 – scintilační detektor</a:t>
            </a:r>
          </a:p>
        </p:txBody>
      </p:sp>
      <p:sp>
        <p:nvSpPr>
          <p:cNvPr id="20486" name="TextovéPole 5"/>
          <p:cNvSpPr txBox="1">
            <a:spLocks noChangeArrowheads="1"/>
          </p:cNvSpPr>
          <p:nvPr/>
        </p:nvSpPr>
        <p:spPr bwMode="auto">
          <a:xfrm>
            <a:off x="4146550" y="1752600"/>
            <a:ext cx="4210050" cy="584200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M – využitý úsek rotace systému se zdrojem (spolu s počtem otáček definuje rychlost)</a:t>
            </a:r>
          </a:p>
        </p:txBody>
      </p:sp>
      <p:sp>
        <p:nvSpPr>
          <p:cNvPr id="20487" name="TextovéPole 6"/>
          <p:cNvSpPr txBox="1">
            <a:spLocks noChangeArrowheads="1"/>
          </p:cNvSpPr>
          <p:nvPr/>
        </p:nvSpPr>
        <p:spPr bwMode="auto">
          <a:xfrm>
            <a:off x="3935413" y="66675"/>
            <a:ext cx="5224462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/>
              <a:t>Uspořádání Mössbauerova pokusu v Heidelbergu</a:t>
            </a:r>
          </a:p>
        </p:txBody>
      </p:sp>
      <p:sp>
        <p:nvSpPr>
          <p:cNvPr id="20488" name="TextovéPole 7"/>
          <p:cNvSpPr txBox="1">
            <a:spLocks noChangeArrowheads="1"/>
          </p:cNvSpPr>
          <p:nvPr/>
        </p:nvSpPr>
        <p:spPr bwMode="auto">
          <a:xfrm>
            <a:off x="4603750" y="2625725"/>
            <a:ext cx="3467100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/>
              <a:t>Historická absorpční křivka </a:t>
            </a:r>
            <a:r>
              <a:rPr lang="cs-CZ" sz="1800" baseline="30000"/>
              <a:t>191</a:t>
            </a:r>
            <a:r>
              <a:rPr lang="cs-CZ" sz="1800"/>
              <a:t>Ir</a:t>
            </a:r>
          </a:p>
        </p:txBody>
      </p:sp>
      <p:sp>
        <p:nvSpPr>
          <p:cNvPr id="20489" name="TextovéPole 8"/>
          <p:cNvSpPr txBox="1">
            <a:spLocks noChangeArrowheads="1"/>
          </p:cNvSpPr>
          <p:nvPr/>
        </p:nvSpPr>
        <p:spPr bwMode="auto">
          <a:xfrm>
            <a:off x="4316413" y="3221038"/>
            <a:ext cx="4370387" cy="831850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Relativní poměr intensit s absorbérem Ir a Pt v závislosti na energii (horní škála) resp. rychlosti zdroje vůči absorbéru (dolní škála)</a:t>
            </a:r>
          </a:p>
        </p:txBody>
      </p:sp>
      <p:sp>
        <p:nvSpPr>
          <p:cNvPr id="20490" name="TextovéPole 9"/>
          <p:cNvSpPr txBox="1">
            <a:spLocks noChangeArrowheads="1"/>
          </p:cNvSpPr>
          <p:nvPr/>
        </p:nvSpPr>
        <p:spPr bwMode="auto">
          <a:xfrm>
            <a:off x="4338638" y="4146550"/>
            <a:ext cx="4592637" cy="1077913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Zdrojem bylo </a:t>
            </a:r>
            <a:r>
              <a:rPr lang="cs-CZ" baseline="30000"/>
              <a:t>191</a:t>
            </a:r>
            <a:r>
              <a:rPr lang="cs-CZ"/>
              <a:t>Os s aktivitou 65 mCi, jeho</a:t>
            </a:r>
            <a:r>
              <a:rPr lang="en-US"/>
              <a:t> rozpadem vznikne </a:t>
            </a:r>
            <a:r>
              <a:rPr lang="cs-CZ" baseline="30000"/>
              <a:t>191</a:t>
            </a:r>
            <a:r>
              <a:rPr lang="en-US"/>
              <a:t>Ir ve vzbuzen</a:t>
            </a:r>
            <a:r>
              <a:rPr lang="cs-CZ"/>
              <a:t>é</a:t>
            </a:r>
            <a:r>
              <a:rPr lang="en-US"/>
              <a:t>m stavu</a:t>
            </a:r>
            <a:r>
              <a:rPr lang="cs-CZ"/>
              <a:t>, které při přechodu do základního stavu vyzařuje kvantum </a:t>
            </a:r>
            <a:r>
              <a:rPr lang="el-GR"/>
              <a:t>γ</a:t>
            </a:r>
            <a:r>
              <a:rPr lang="cs-CZ"/>
              <a:t> s energií 129 keV. 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352925" y="5307013"/>
            <a:ext cx="4684713" cy="336550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Energetická modulace ~10</a:t>
            </a:r>
            <a:r>
              <a:rPr lang="cs-CZ" baseline="30000"/>
              <a:t>-5</a:t>
            </a:r>
            <a:r>
              <a:rPr lang="cs-CZ"/>
              <a:t>eV odpovídá ~cm/s 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4379913" y="5751513"/>
            <a:ext cx="3027362" cy="336550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Maximální velikost efektu 1%</a:t>
            </a:r>
          </a:p>
        </p:txBody>
      </p:sp>
      <p:sp>
        <p:nvSpPr>
          <p:cNvPr id="21517" name="TextovéPole 12"/>
          <p:cNvSpPr txBox="1">
            <a:spLocks noChangeArrowheads="1"/>
          </p:cNvSpPr>
          <p:nvPr/>
        </p:nvSpPr>
        <p:spPr bwMode="auto">
          <a:xfrm>
            <a:off x="4957763" y="6337300"/>
            <a:ext cx="3390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K. Z</a:t>
            </a:r>
            <a:r>
              <a:rPr lang="cs-CZ" sz="1200"/>
              <a:t>ávěta et al.: Čs.čas.fyz. </a:t>
            </a:r>
            <a:r>
              <a:rPr lang="cs-CZ" sz="1200" b="1"/>
              <a:t>62 </a:t>
            </a:r>
            <a:r>
              <a:rPr lang="cs-CZ" sz="1200"/>
              <a:t>(2012) 51 – 58  </a:t>
            </a:r>
          </a:p>
          <a:p>
            <a:r>
              <a:rPr lang="cs-CZ" sz="1200"/>
              <a:t>                          (Život, efekt a spektroskopie)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11" grpId="0" animBg="1"/>
      <p:bldP spid="12" grpId="0" animBg="1"/>
      <p:bldP spid="21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8207375" y="6577013"/>
            <a:ext cx="9366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AADFA9-140C-42CC-9422-4013DE70815E}" type="slidenum">
              <a:rPr lang="en-US" sz="1200" i="1">
                <a:solidFill>
                  <a:schemeClr val="accent1"/>
                </a:solidFill>
                <a:latin typeface="Arial" charset="0"/>
              </a:rPr>
              <a:pPr algn="r"/>
              <a:t>19</a:t>
            </a:fld>
            <a:r>
              <a:rPr lang="en-US" sz="1200" i="1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22531" name="AutoShape 4" descr="logo_kjft"/>
          <p:cNvSpPr>
            <a:spLocks noChangeAspect="1" noChangeArrowheads="1"/>
          </p:cNvSpPr>
          <p:nvPr/>
        </p:nvSpPr>
        <p:spPr bwMode="auto">
          <a:xfrm>
            <a:off x="228600" y="306388"/>
            <a:ext cx="860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cs-CZ"/>
          </a:p>
        </p:txBody>
      </p:sp>
      <p:sp>
        <p:nvSpPr>
          <p:cNvPr id="22532" name="AutoShape 5" descr="fei2"/>
          <p:cNvSpPr>
            <a:spLocks noChangeAspect="1" noChangeArrowheads="1"/>
          </p:cNvSpPr>
          <p:nvPr/>
        </p:nvSpPr>
        <p:spPr bwMode="auto">
          <a:xfrm>
            <a:off x="38100" y="6397625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cs-CZ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2625" y="-50800"/>
            <a:ext cx="7777163" cy="6840538"/>
            <a:chOff x="564" y="672"/>
            <a:chExt cx="4521" cy="3089"/>
          </a:xfrm>
        </p:grpSpPr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692" y="2988"/>
              <a:ext cx="245" cy="1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cs-CZ"/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689" y="3108"/>
              <a:ext cx="245" cy="120"/>
            </a:xfrm>
            <a:prstGeom prst="rect">
              <a:avLst/>
            </a:prstGeom>
            <a:solidFill>
              <a:srgbClr val="FFC3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cs-CZ"/>
            </a:p>
          </p:txBody>
        </p:sp>
        <p:sp>
          <p:nvSpPr>
            <p:cNvPr id="22539" name="Rectangle 9"/>
            <p:cNvSpPr>
              <a:spLocks noChangeArrowheads="1"/>
            </p:cNvSpPr>
            <p:nvPr/>
          </p:nvSpPr>
          <p:spPr bwMode="auto">
            <a:xfrm>
              <a:off x="686" y="3228"/>
              <a:ext cx="245" cy="120"/>
            </a:xfrm>
            <a:prstGeom prst="rect">
              <a:avLst/>
            </a:prstGeom>
            <a:solidFill>
              <a:srgbClr val="6FFF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cs-CZ"/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686" y="3348"/>
              <a:ext cx="245" cy="12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cs-CZ"/>
            </a:p>
          </p:txBody>
        </p:sp>
        <p:sp>
          <p:nvSpPr>
            <p:cNvPr id="22541" name="Rectangle 11"/>
            <p:cNvSpPr>
              <a:spLocks noChangeArrowheads="1"/>
            </p:cNvSpPr>
            <p:nvPr/>
          </p:nvSpPr>
          <p:spPr bwMode="auto">
            <a:xfrm>
              <a:off x="689" y="3468"/>
              <a:ext cx="245" cy="120"/>
            </a:xfrm>
            <a:prstGeom prst="rect">
              <a:avLst/>
            </a:prstGeom>
            <a:solidFill>
              <a:srgbClr val="BCCDE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cs-CZ"/>
            </a:p>
          </p:txBody>
        </p:sp>
        <p:grpSp>
          <p:nvGrpSpPr>
            <p:cNvPr id="22542" name="Group 12"/>
            <p:cNvGrpSpPr>
              <a:grpSpLocks/>
            </p:cNvGrpSpPr>
            <p:nvPr/>
          </p:nvGrpSpPr>
          <p:grpSpPr bwMode="auto">
            <a:xfrm>
              <a:off x="638" y="2813"/>
              <a:ext cx="1090" cy="775"/>
              <a:chOff x="897" y="2806"/>
              <a:chExt cx="1090" cy="775"/>
            </a:xfrm>
          </p:grpSpPr>
          <p:sp>
            <p:nvSpPr>
              <p:cNvPr id="22795" name="Rectangle 13"/>
              <p:cNvSpPr>
                <a:spLocks noChangeArrowheads="1"/>
              </p:cNvSpPr>
              <p:nvPr/>
            </p:nvSpPr>
            <p:spPr bwMode="auto">
              <a:xfrm>
                <a:off x="897" y="2806"/>
                <a:ext cx="1090" cy="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>
                  <a:lnSpc>
                    <a:spcPts val="3600"/>
                  </a:lnSpc>
                </a:pP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Počet</a:t>
                </a: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publi</a:t>
                </a: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kací</a:t>
                </a:r>
              </a:p>
              <a:p>
                <a:pPr eaLnBrk="0" hangingPunct="0">
                  <a:lnSpc>
                    <a:spcPts val="1800"/>
                  </a:lnSpc>
                </a:pPr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        N &gt; 1 000 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       100 &lt; N &lt; 1 000 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       10 &lt; N &lt; 100 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        N &lt; 10 </a:t>
                </a:r>
                <a:endParaRPr lang="cs-CZ" sz="120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        </a:t>
                </a: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žádné</a:t>
                </a: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22796" name="Rectangle 14"/>
              <p:cNvSpPr>
                <a:spLocks noChangeArrowheads="1"/>
              </p:cNvSpPr>
              <p:nvPr/>
            </p:nvSpPr>
            <p:spPr bwMode="auto">
              <a:xfrm>
                <a:off x="949" y="2983"/>
                <a:ext cx="238" cy="59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</p:grp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V="1">
              <a:off x="692" y="3107"/>
              <a:ext cx="2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V="1">
              <a:off x="695" y="3228"/>
              <a:ext cx="2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flipV="1">
              <a:off x="693" y="3347"/>
              <a:ext cx="2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 flipV="1">
              <a:off x="692" y="3467"/>
              <a:ext cx="2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>
              <a:off x="1069" y="1099"/>
              <a:ext cx="3491" cy="1730"/>
              <a:chOff x="1328" y="1092"/>
              <a:chExt cx="3491" cy="1730"/>
            </a:xfrm>
          </p:grpSpPr>
          <p:sp>
            <p:nvSpPr>
              <p:cNvPr id="22713" name="Freeform 20"/>
              <p:cNvSpPr>
                <a:spLocks/>
              </p:cNvSpPr>
              <p:nvPr/>
            </p:nvSpPr>
            <p:spPr bwMode="auto">
              <a:xfrm>
                <a:off x="1375" y="1096"/>
                <a:ext cx="3436" cy="1720"/>
              </a:xfrm>
              <a:custGeom>
                <a:avLst/>
                <a:gdLst>
                  <a:gd name="T0" fmla="*/ 0 w 3436"/>
                  <a:gd name="T1" fmla="*/ 0 h 1720"/>
                  <a:gd name="T2" fmla="*/ 184 w 3436"/>
                  <a:gd name="T3" fmla="*/ 0 h 1720"/>
                  <a:gd name="T4" fmla="*/ 184 w 3436"/>
                  <a:gd name="T5" fmla="*/ 248 h 1720"/>
                  <a:gd name="T6" fmla="*/ 380 w 3436"/>
                  <a:gd name="T7" fmla="*/ 248 h 1720"/>
                  <a:gd name="T8" fmla="*/ 380 w 3436"/>
                  <a:gd name="T9" fmla="*/ 744 h 1720"/>
                  <a:gd name="T10" fmla="*/ 2300 w 3436"/>
                  <a:gd name="T11" fmla="*/ 744 h 1720"/>
                  <a:gd name="T12" fmla="*/ 2300 w 3436"/>
                  <a:gd name="T13" fmla="*/ 244 h 1720"/>
                  <a:gd name="T14" fmla="*/ 3248 w 3436"/>
                  <a:gd name="T15" fmla="*/ 244 h 1720"/>
                  <a:gd name="T16" fmla="*/ 3248 w 3436"/>
                  <a:gd name="T17" fmla="*/ 0 h 1720"/>
                  <a:gd name="T18" fmla="*/ 3436 w 3436"/>
                  <a:gd name="T19" fmla="*/ 0 h 1720"/>
                  <a:gd name="T20" fmla="*/ 3436 w 3436"/>
                  <a:gd name="T21" fmla="*/ 1480 h 1720"/>
                  <a:gd name="T22" fmla="*/ 952 w 3436"/>
                  <a:gd name="T23" fmla="*/ 1480 h 1720"/>
                  <a:gd name="T24" fmla="*/ 952 w 3436"/>
                  <a:gd name="T25" fmla="*/ 1720 h 1720"/>
                  <a:gd name="T26" fmla="*/ 0 w 3436"/>
                  <a:gd name="T27" fmla="*/ 1720 h 1720"/>
                  <a:gd name="T28" fmla="*/ 0 w 3436"/>
                  <a:gd name="T29" fmla="*/ 0 h 17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36"/>
                  <a:gd name="T46" fmla="*/ 0 h 1720"/>
                  <a:gd name="T47" fmla="*/ 3436 w 3436"/>
                  <a:gd name="T48" fmla="*/ 1720 h 17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36" h="1720">
                    <a:moveTo>
                      <a:pt x="0" y="0"/>
                    </a:moveTo>
                    <a:lnTo>
                      <a:pt x="184" y="0"/>
                    </a:lnTo>
                    <a:lnTo>
                      <a:pt x="184" y="248"/>
                    </a:lnTo>
                    <a:lnTo>
                      <a:pt x="380" y="248"/>
                    </a:lnTo>
                    <a:lnTo>
                      <a:pt x="380" y="744"/>
                    </a:lnTo>
                    <a:lnTo>
                      <a:pt x="2300" y="744"/>
                    </a:lnTo>
                    <a:lnTo>
                      <a:pt x="2300" y="244"/>
                    </a:lnTo>
                    <a:lnTo>
                      <a:pt x="3248" y="244"/>
                    </a:lnTo>
                    <a:lnTo>
                      <a:pt x="3248" y="0"/>
                    </a:lnTo>
                    <a:lnTo>
                      <a:pt x="3436" y="0"/>
                    </a:lnTo>
                    <a:lnTo>
                      <a:pt x="3436" y="1480"/>
                    </a:lnTo>
                    <a:lnTo>
                      <a:pt x="952" y="1480"/>
                    </a:lnTo>
                    <a:lnTo>
                      <a:pt x="952" y="1720"/>
                    </a:lnTo>
                    <a:lnTo>
                      <a:pt x="0" y="1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CD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14" name="Rectangle 21"/>
              <p:cNvSpPr>
                <a:spLocks noChangeArrowheads="1"/>
              </p:cNvSpPr>
              <p:nvPr/>
            </p:nvSpPr>
            <p:spPr bwMode="auto">
              <a:xfrm>
                <a:off x="3094" y="1836"/>
                <a:ext cx="188" cy="247"/>
              </a:xfrm>
              <a:prstGeom prst="rect">
                <a:avLst/>
              </a:prstGeom>
              <a:solidFill>
                <a:srgbClr val="FFC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15" name="Rectangle 22"/>
              <p:cNvSpPr>
                <a:spLocks noChangeArrowheads="1"/>
              </p:cNvSpPr>
              <p:nvPr/>
            </p:nvSpPr>
            <p:spPr bwMode="auto">
              <a:xfrm>
                <a:off x="3479" y="1836"/>
                <a:ext cx="196" cy="248"/>
              </a:xfrm>
              <a:prstGeom prst="rect">
                <a:avLst/>
              </a:prstGeom>
              <a:solidFill>
                <a:srgbClr val="FFC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16" name="Rectangle 23"/>
              <p:cNvSpPr>
                <a:spLocks noChangeArrowheads="1"/>
              </p:cNvSpPr>
              <p:nvPr/>
            </p:nvSpPr>
            <p:spPr bwMode="auto">
              <a:xfrm>
                <a:off x="4055" y="2088"/>
                <a:ext cx="566" cy="244"/>
              </a:xfrm>
              <a:prstGeom prst="rect">
                <a:avLst/>
              </a:prstGeom>
              <a:solidFill>
                <a:srgbClr val="FFC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17" name="Rectangle 24"/>
              <p:cNvSpPr>
                <a:spLocks noChangeArrowheads="1"/>
              </p:cNvSpPr>
              <p:nvPr/>
            </p:nvSpPr>
            <p:spPr bwMode="auto">
              <a:xfrm>
                <a:off x="2903" y="2332"/>
                <a:ext cx="188" cy="244"/>
              </a:xfrm>
              <a:prstGeom prst="rect">
                <a:avLst/>
              </a:prstGeom>
              <a:solidFill>
                <a:srgbClr val="FFC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18" name="Rectangle 25"/>
              <p:cNvSpPr>
                <a:spLocks noChangeArrowheads="1"/>
              </p:cNvSpPr>
              <p:nvPr/>
            </p:nvSpPr>
            <p:spPr bwMode="auto">
              <a:xfrm>
                <a:off x="2723" y="2088"/>
                <a:ext cx="176" cy="240"/>
              </a:xfrm>
              <a:prstGeom prst="rect">
                <a:avLst/>
              </a:prstGeom>
              <a:solidFill>
                <a:srgbClr val="FFC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19" name="Rectangle 26"/>
              <p:cNvSpPr>
                <a:spLocks noChangeArrowheads="1"/>
              </p:cNvSpPr>
              <p:nvPr/>
            </p:nvSpPr>
            <p:spPr bwMode="auto">
              <a:xfrm>
                <a:off x="2139" y="2336"/>
                <a:ext cx="384" cy="240"/>
              </a:xfrm>
              <a:prstGeom prst="rect">
                <a:avLst/>
              </a:prstGeom>
              <a:solidFill>
                <a:srgbClr val="FFC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0" name="Rectangle 27"/>
              <p:cNvSpPr>
                <a:spLocks noChangeArrowheads="1"/>
              </p:cNvSpPr>
              <p:nvPr/>
            </p:nvSpPr>
            <p:spPr bwMode="auto">
              <a:xfrm>
                <a:off x="3291" y="2332"/>
                <a:ext cx="188" cy="244"/>
              </a:xfrm>
              <a:prstGeom prst="rect">
                <a:avLst/>
              </a:prstGeom>
              <a:solidFill>
                <a:srgbClr val="FFC3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1" name="Rectangle 28"/>
              <p:cNvSpPr>
                <a:spLocks noChangeArrowheads="1"/>
              </p:cNvSpPr>
              <p:nvPr/>
            </p:nvSpPr>
            <p:spPr bwMode="auto">
              <a:xfrm>
                <a:off x="2718" y="1836"/>
                <a:ext cx="179" cy="24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2" name="Rectangle 29"/>
              <p:cNvSpPr>
                <a:spLocks noChangeArrowheads="1"/>
              </p:cNvSpPr>
              <p:nvPr/>
            </p:nvSpPr>
            <p:spPr bwMode="auto">
              <a:xfrm>
                <a:off x="3863" y="2088"/>
                <a:ext cx="188" cy="24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3" name="Rectangle 30"/>
              <p:cNvSpPr>
                <a:spLocks noChangeArrowheads="1"/>
              </p:cNvSpPr>
              <p:nvPr/>
            </p:nvSpPr>
            <p:spPr bwMode="auto">
              <a:xfrm>
                <a:off x="1371" y="2332"/>
                <a:ext cx="188" cy="245"/>
              </a:xfrm>
              <a:prstGeom prst="rect">
                <a:avLst/>
              </a:prstGeom>
              <a:solidFill>
                <a:srgbClr val="6F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4" name="Rectangle 31"/>
              <p:cNvSpPr>
                <a:spLocks noChangeArrowheads="1"/>
              </p:cNvSpPr>
              <p:nvPr/>
            </p:nvSpPr>
            <p:spPr bwMode="auto">
              <a:xfrm>
                <a:off x="1947" y="2332"/>
                <a:ext cx="188" cy="244"/>
              </a:xfrm>
              <a:prstGeom prst="rect">
                <a:avLst/>
              </a:prstGeom>
              <a:solidFill>
                <a:srgbClr val="6F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5" name="Rectangle 32"/>
              <p:cNvSpPr>
                <a:spLocks noChangeArrowheads="1"/>
              </p:cNvSpPr>
              <p:nvPr/>
            </p:nvSpPr>
            <p:spPr bwMode="auto">
              <a:xfrm>
                <a:off x="2719" y="2332"/>
                <a:ext cx="180" cy="240"/>
              </a:xfrm>
              <a:prstGeom prst="rect">
                <a:avLst/>
              </a:prstGeom>
              <a:solidFill>
                <a:srgbClr val="6F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6" name="Rectangle 33"/>
              <p:cNvSpPr>
                <a:spLocks noChangeArrowheads="1"/>
              </p:cNvSpPr>
              <p:nvPr/>
            </p:nvSpPr>
            <p:spPr bwMode="auto">
              <a:xfrm>
                <a:off x="3095" y="2332"/>
                <a:ext cx="192" cy="244"/>
              </a:xfrm>
              <a:prstGeom prst="rect">
                <a:avLst/>
              </a:prstGeom>
              <a:solidFill>
                <a:srgbClr val="6F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7" name="Rectangle 34"/>
              <p:cNvSpPr>
                <a:spLocks noChangeArrowheads="1"/>
              </p:cNvSpPr>
              <p:nvPr/>
            </p:nvSpPr>
            <p:spPr bwMode="auto">
              <a:xfrm>
                <a:off x="3287" y="2092"/>
                <a:ext cx="192" cy="236"/>
              </a:xfrm>
              <a:prstGeom prst="rect">
                <a:avLst/>
              </a:prstGeom>
              <a:solidFill>
                <a:srgbClr val="6F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8" name="Rectangle 35"/>
              <p:cNvSpPr>
                <a:spLocks noChangeArrowheads="1"/>
              </p:cNvSpPr>
              <p:nvPr/>
            </p:nvSpPr>
            <p:spPr bwMode="auto">
              <a:xfrm>
                <a:off x="3863" y="1836"/>
                <a:ext cx="192" cy="248"/>
              </a:xfrm>
              <a:prstGeom prst="rect">
                <a:avLst/>
              </a:prstGeom>
              <a:solidFill>
                <a:srgbClr val="6F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29" name="Rectangle 36"/>
              <p:cNvSpPr>
                <a:spLocks noChangeArrowheads="1"/>
              </p:cNvSpPr>
              <p:nvPr/>
            </p:nvSpPr>
            <p:spPr bwMode="auto">
              <a:xfrm>
                <a:off x="4621" y="1836"/>
                <a:ext cx="188" cy="496"/>
              </a:xfrm>
              <a:prstGeom prst="rect">
                <a:avLst/>
              </a:prstGeom>
              <a:solidFill>
                <a:srgbClr val="6FFF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30" name="Rectangle 37"/>
              <p:cNvSpPr>
                <a:spLocks noChangeArrowheads="1"/>
              </p:cNvSpPr>
              <p:nvPr/>
            </p:nvSpPr>
            <p:spPr bwMode="auto">
              <a:xfrm>
                <a:off x="1373" y="1836"/>
                <a:ext cx="188" cy="252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31" name="Rectangle 38"/>
              <p:cNvSpPr>
                <a:spLocks noChangeArrowheads="1"/>
              </p:cNvSpPr>
              <p:nvPr/>
            </p:nvSpPr>
            <p:spPr bwMode="auto">
              <a:xfrm>
                <a:off x="1561" y="2332"/>
                <a:ext cx="196" cy="244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32" name="Rectangle 39"/>
              <p:cNvSpPr>
                <a:spLocks noChangeArrowheads="1"/>
              </p:cNvSpPr>
              <p:nvPr/>
            </p:nvSpPr>
            <p:spPr bwMode="auto">
              <a:xfrm>
                <a:off x="3479" y="2332"/>
                <a:ext cx="192" cy="24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33" name="Rectangle 40"/>
              <p:cNvSpPr>
                <a:spLocks noChangeArrowheads="1"/>
              </p:cNvSpPr>
              <p:nvPr/>
            </p:nvSpPr>
            <p:spPr bwMode="auto">
              <a:xfrm>
                <a:off x="2527" y="1836"/>
                <a:ext cx="188" cy="744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34" name="Line 41"/>
              <p:cNvSpPr>
                <a:spLocks noChangeShapeType="1"/>
              </p:cNvSpPr>
              <p:nvPr/>
            </p:nvSpPr>
            <p:spPr bwMode="auto">
              <a:xfrm>
                <a:off x="1374" y="2813"/>
                <a:ext cx="9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35" name="Line 42"/>
              <p:cNvSpPr>
                <a:spLocks noChangeShapeType="1"/>
              </p:cNvSpPr>
              <p:nvPr/>
            </p:nvSpPr>
            <p:spPr bwMode="auto">
              <a:xfrm>
                <a:off x="1374" y="2580"/>
                <a:ext cx="3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36" name="Line 43"/>
              <p:cNvSpPr>
                <a:spLocks noChangeShapeType="1"/>
              </p:cNvSpPr>
              <p:nvPr/>
            </p:nvSpPr>
            <p:spPr bwMode="auto">
              <a:xfrm>
                <a:off x="1374" y="2333"/>
                <a:ext cx="3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37" name="Line 44"/>
              <p:cNvSpPr>
                <a:spLocks noChangeShapeType="1"/>
              </p:cNvSpPr>
              <p:nvPr/>
            </p:nvSpPr>
            <p:spPr bwMode="auto">
              <a:xfrm>
                <a:off x="1374" y="2087"/>
                <a:ext cx="3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38" name="Line 45"/>
              <p:cNvSpPr>
                <a:spLocks noChangeShapeType="1"/>
              </p:cNvSpPr>
              <p:nvPr/>
            </p:nvSpPr>
            <p:spPr bwMode="auto">
              <a:xfrm>
                <a:off x="1374" y="1841"/>
                <a:ext cx="3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39" name="Line 46"/>
              <p:cNvSpPr>
                <a:spLocks noChangeShapeType="1"/>
              </p:cNvSpPr>
              <p:nvPr/>
            </p:nvSpPr>
            <p:spPr bwMode="auto">
              <a:xfrm>
                <a:off x="1374" y="1593"/>
                <a:ext cx="3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0" name="Line 47"/>
              <p:cNvSpPr>
                <a:spLocks noChangeShapeType="1"/>
              </p:cNvSpPr>
              <p:nvPr/>
            </p:nvSpPr>
            <p:spPr bwMode="auto">
              <a:xfrm>
                <a:off x="1374" y="1342"/>
                <a:ext cx="3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1" name="Line 48"/>
              <p:cNvSpPr>
                <a:spLocks noChangeShapeType="1"/>
              </p:cNvSpPr>
              <p:nvPr/>
            </p:nvSpPr>
            <p:spPr bwMode="auto">
              <a:xfrm>
                <a:off x="4623" y="1092"/>
                <a:ext cx="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2" name="Line 49"/>
              <p:cNvSpPr>
                <a:spLocks noChangeShapeType="1"/>
              </p:cNvSpPr>
              <p:nvPr/>
            </p:nvSpPr>
            <p:spPr bwMode="auto">
              <a:xfrm>
                <a:off x="1760" y="1339"/>
                <a:ext cx="0" cy="14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3" name="Line 50"/>
              <p:cNvSpPr>
                <a:spLocks noChangeShapeType="1"/>
              </p:cNvSpPr>
              <p:nvPr/>
            </p:nvSpPr>
            <p:spPr bwMode="auto">
              <a:xfrm flipH="1">
                <a:off x="4435" y="1342"/>
                <a:ext cx="2" cy="12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4" name="Line 51"/>
              <p:cNvSpPr>
                <a:spLocks noChangeShapeType="1"/>
              </p:cNvSpPr>
              <p:nvPr/>
            </p:nvSpPr>
            <p:spPr bwMode="auto">
              <a:xfrm>
                <a:off x="4248" y="1340"/>
                <a:ext cx="1" cy="12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5" name="Line 52"/>
              <p:cNvSpPr>
                <a:spLocks noChangeShapeType="1"/>
              </p:cNvSpPr>
              <p:nvPr/>
            </p:nvSpPr>
            <p:spPr bwMode="auto">
              <a:xfrm>
                <a:off x="3674" y="1339"/>
                <a:ext cx="0" cy="12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6" name="Line 53"/>
              <p:cNvSpPr>
                <a:spLocks noChangeShapeType="1"/>
              </p:cNvSpPr>
              <p:nvPr/>
            </p:nvSpPr>
            <p:spPr bwMode="auto">
              <a:xfrm>
                <a:off x="3862" y="1339"/>
                <a:ext cx="0" cy="12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7" name="Line 54"/>
              <p:cNvSpPr>
                <a:spLocks noChangeShapeType="1"/>
              </p:cNvSpPr>
              <p:nvPr/>
            </p:nvSpPr>
            <p:spPr bwMode="auto">
              <a:xfrm>
                <a:off x="4053" y="1342"/>
                <a:ext cx="4" cy="12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8" name="Line 55"/>
              <p:cNvSpPr>
                <a:spLocks noChangeShapeType="1"/>
              </p:cNvSpPr>
              <p:nvPr/>
            </p:nvSpPr>
            <p:spPr bwMode="auto">
              <a:xfrm>
                <a:off x="4622" y="1094"/>
                <a:ext cx="3" cy="14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49" name="Line 56"/>
              <p:cNvSpPr>
                <a:spLocks noChangeShapeType="1"/>
              </p:cNvSpPr>
              <p:nvPr/>
            </p:nvSpPr>
            <p:spPr bwMode="auto">
              <a:xfrm flipH="1">
                <a:off x="4815" y="1094"/>
                <a:ext cx="1" cy="14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0" name="Line 57"/>
              <p:cNvSpPr>
                <a:spLocks noChangeShapeType="1"/>
              </p:cNvSpPr>
              <p:nvPr/>
            </p:nvSpPr>
            <p:spPr bwMode="auto">
              <a:xfrm>
                <a:off x="3477" y="1841"/>
                <a:ext cx="4" cy="7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1" name="Line 58"/>
              <p:cNvSpPr>
                <a:spLocks noChangeShapeType="1"/>
              </p:cNvSpPr>
              <p:nvPr/>
            </p:nvSpPr>
            <p:spPr bwMode="auto">
              <a:xfrm>
                <a:off x="1946" y="1841"/>
                <a:ext cx="0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2" name="Line 59"/>
              <p:cNvSpPr>
                <a:spLocks noChangeShapeType="1"/>
              </p:cNvSpPr>
              <p:nvPr/>
            </p:nvSpPr>
            <p:spPr bwMode="auto">
              <a:xfrm>
                <a:off x="2136" y="1841"/>
                <a:ext cx="0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3" name="Line 60"/>
              <p:cNvSpPr>
                <a:spLocks noChangeShapeType="1"/>
              </p:cNvSpPr>
              <p:nvPr/>
            </p:nvSpPr>
            <p:spPr bwMode="auto">
              <a:xfrm>
                <a:off x="2329" y="1841"/>
                <a:ext cx="4" cy="9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4" name="Line 61"/>
              <p:cNvSpPr>
                <a:spLocks noChangeShapeType="1"/>
              </p:cNvSpPr>
              <p:nvPr/>
            </p:nvSpPr>
            <p:spPr bwMode="auto">
              <a:xfrm>
                <a:off x="2527" y="1841"/>
                <a:ext cx="0" cy="7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5" name="Line 62"/>
              <p:cNvSpPr>
                <a:spLocks noChangeShapeType="1"/>
              </p:cNvSpPr>
              <p:nvPr/>
            </p:nvSpPr>
            <p:spPr bwMode="auto">
              <a:xfrm>
                <a:off x="2717" y="1841"/>
                <a:ext cx="4" cy="7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6" name="Line 63"/>
              <p:cNvSpPr>
                <a:spLocks noChangeShapeType="1"/>
              </p:cNvSpPr>
              <p:nvPr/>
            </p:nvSpPr>
            <p:spPr bwMode="auto">
              <a:xfrm>
                <a:off x="2901" y="1841"/>
                <a:ext cx="4" cy="7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7" name="Line 64"/>
              <p:cNvSpPr>
                <a:spLocks noChangeShapeType="1"/>
              </p:cNvSpPr>
              <p:nvPr/>
            </p:nvSpPr>
            <p:spPr bwMode="auto">
              <a:xfrm>
                <a:off x="3095" y="1841"/>
                <a:ext cx="0" cy="7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8" name="Line 65"/>
              <p:cNvSpPr>
                <a:spLocks noChangeShapeType="1"/>
              </p:cNvSpPr>
              <p:nvPr/>
            </p:nvSpPr>
            <p:spPr bwMode="auto">
              <a:xfrm>
                <a:off x="3285" y="1841"/>
                <a:ext cx="4" cy="7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59" name="Line 66"/>
              <p:cNvSpPr>
                <a:spLocks noChangeShapeType="1"/>
              </p:cNvSpPr>
              <p:nvPr/>
            </p:nvSpPr>
            <p:spPr bwMode="auto">
              <a:xfrm>
                <a:off x="3672" y="1341"/>
                <a:ext cx="11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60" name="Line 67"/>
              <p:cNvSpPr>
                <a:spLocks noChangeShapeType="1"/>
              </p:cNvSpPr>
              <p:nvPr/>
            </p:nvSpPr>
            <p:spPr bwMode="auto">
              <a:xfrm>
                <a:off x="3672" y="1594"/>
                <a:ext cx="114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61" name="Rectangle 68"/>
              <p:cNvSpPr>
                <a:spLocks noChangeArrowheads="1"/>
              </p:cNvSpPr>
              <p:nvPr/>
            </p:nvSpPr>
            <p:spPr bwMode="auto">
              <a:xfrm>
                <a:off x="1328" y="1815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2" name="Rectangle 69"/>
              <p:cNvSpPr>
                <a:spLocks noChangeArrowheads="1"/>
              </p:cNvSpPr>
              <p:nvPr/>
            </p:nvSpPr>
            <p:spPr bwMode="auto">
              <a:xfrm>
                <a:off x="2482" y="1815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3" name="Rectangle 70"/>
              <p:cNvSpPr>
                <a:spLocks noChangeArrowheads="1"/>
              </p:cNvSpPr>
              <p:nvPr/>
            </p:nvSpPr>
            <p:spPr bwMode="auto">
              <a:xfrm>
                <a:off x="2678" y="1815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4" name="Rectangle 71"/>
              <p:cNvSpPr>
                <a:spLocks noChangeArrowheads="1"/>
              </p:cNvSpPr>
              <p:nvPr/>
            </p:nvSpPr>
            <p:spPr bwMode="auto">
              <a:xfrm>
                <a:off x="3055" y="1815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5" name="Rectangle 72"/>
              <p:cNvSpPr>
                <a:spLocks noChangeArrowheads="1"/>
              </p:cNvSpPr>
              <p:nvPr/>
            </p:nvSpPr>
            <p:spPr bwMode="auto">
              <a:xfrm>
                <a:off x="3434" y="1815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6" name="Rectangle 73"/>
              <p:cNvSpPr>
                <a:spLocks noChangeArrowheads="1"/>
              </p:cNvSpPr>
              <p:nvPr/>
            </p:nvSpPr>
            <p:spPr bwMode="auto">
              <a:xfrm>
                <a:off x="3819" y="1815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7" name="Rectangle 74"/>
              <p:cNvSpPr>
                <a:spLocks noChangeArrowheads="1"/>
              </p:cNvSpPr>
              <p:nvPr/>
            </p:nvSpPr>
            <p:spPr bwMode="auto">
              <a:xfrm>
                <a:off x="4583" y="1815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8" name="Rectangle 75"/>
              <p:cNvSpPr>
                <a:spLocks noChangeArrowheads="1"/>
              </p:cNvSpPr>
              <p:nvPr/>
            </p:nvSpPr>
            <p:spPr bwMode="auto">
              <a:xfrm>
                <a:off x="2482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69" name="Rectangle 76"/>
              <p:cNvSpPr>
                <a:spLocks noChangeArrowheads="1"/>
              </p:cNvSpPr>
              <p:nvPr/>
            </p:nvSpPr>
            <p:spPr bwMode="auto">
              <a:xfrm>
                <a:off x="2678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0" name="Rectangle 77"/>
              <p:cNvSpPr>
                <a:spLocks noChangeArrowheads="1"/>
              </p:cNvSpPr>
              <p:nvPr/>
            </p:nvSpPr>
            <p:spPr bwMode="auto">
              <a:xfrm>
                <a:off x="3244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1" name="Rectangle 78"/>
              <p:cNvSpPr>
                <a:spLocks noChangeArrowheads="1"/>
              </p:cNvSpPr>
              <p:nvPr/>
            </p:nvSpPr>
            <p:spPr bwMode="auto">
              <a:xfrm>
                <a:off x="3819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2" name="Rectangle 79"/>
              <p:cNvSpPr>
                <a:spLocks noChangeArrowheads="1"/>
              </p:cNvSpPr>
              <p:nvPr/>
            </p:nvSpPr>
            <p:spPr bwMode="auto">
              <a:xfrm>
                <a:off x="4011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3" name="Rectangle 80"/>
              <p:cNvSpPr>
                <a:spLocks noChangeArrowheads="1"/>
              </p:cNvSpPr>
              <p:nvPr/>
            </p:nvSpPr>
            <p:spPr bwMode="auto">
              <a:xfrm>
                <a:off x="4207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4" name="Rectangle 81"/>
              <p:cNvSpPr>
                <a:spLocks noChangeArrowheads="1"/>
              </p:cNvSpPr>
              <p:nvPr/>
            </p:nvSpPr>
            <p:spPr bwMode="auto">
              <a:xfrm>
                <a:off x="4393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5" name="Rectangle 82"/>
              <p:cNvSpPr>
                <a:spLocks noChangeArrowheads="1"/>
              </p:cNvSpPr>
              <p:nvPr/>
            </p:nvSpPr>
            <p:spPr bwMode="auto">
              <a:xfrm>
                <a:off x="4583" y="206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6" name="Rectangle 83"/>
              <p:cNvSpPr>
                <a:spLocks noChangeArrowheads="1"/>
              </p:cNvSpPr>
              <p:nvPr/>
            </p:nvSpPr>
            <p:spPr bwMode="auto">
              <a:xfrm>
                <a:off x="1331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7" name="Rectangle 84"/>
              <p:cNvSpPr>
                <a:spLocks noChangeArrowheads="1"/>
              </p:cNvSpPr>
              <p:nvPr/>
            </p:nvSpPr>
            <p:spPr bwMode="auto">
              <a:xfrm>
                <a:off x="1530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8" name="Rectangle 85"/>
              <p:cNvSpPr>
                <a:spLocks noChangeArrowheads="1"/>
              </p:cNvSpPr>
              <p:nvPr/>
            </p:nvSpPr>
            <p:spPr bwMode="auto">
              <a:xfrm>
                <a:off x="1915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79" name="Rectangle 86"/>
              <p:cNvSpPr>
                <a:spLocks noChangeArrowheads="1"/>
              </p:cNvSpPr>
              <p:nvPr/>
            </p:nvSpPr>
            <p:spPr bwMode="auto">
              <a:xfrm>
                <a:off x="2096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0" name="Rectangle 87"/>
              <p:cNvSpPr>
                <a:spLocks noChangeArrowheads="1"/>
              </p:cNvSpPr>
              <p:nvPr/>
            </p:nvSpPr>
            <p:spPr bwMode="auto">
              <a:xfrm>
                <a:off x="2294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7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1" name="Rectangle 88"/>
              <p:cNvSpPr>
                <a:spLocks noChangeArrowheads="1"/>
              </p:cNvSpPr>
              <p:nvPr/>
            </p:nvSpPr>
            <p:spPr bwMode="auto">
              <a:xfrm>
                <a:off x="2486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2" name="Rectangle 89"/>
              <p:cNvSpPr>
                <a:spLocks noChangeArrowheads="1"/>
              </p:cNvSpPr>
              <p:nvPr/>
            </p:nvSpPr>
            <p:spPr bwMode="auto">
              <a:xfrm>
                <a:off x="2682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3" name="Rectangle 90"/>
              <p:cNvSpPr>
                <a:spLocks noChangeArrowheads="1"/>
              </p:cNvSpPr>
              <p:nvPr/>
            </p:nvSpPr>
            <p:spPr bwMode="auto">
              <a:xfrm>
                <a:off x="2860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4" name="Rectangle 91"/>
              <p:cNvSpPr>
                <a:spLocks noChangeArrowheads="1"/>
              </p:cNvSpPr>
              <p:nvPr/>
            </p:nvSpPr>
            <p:spPr bwMode="auto">
              <a:xfrm>
                <a:off x="3058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5" name="Rectangle 92"/>
              <p:cNvSpPr>
                <a:spLocks noChangeArrowheads="1"/>
              </p:cNvSpPr>
              <p:nvPr/>
            </p:nvSpPr>
            <p:spPr bwMode="auto">
              <a:xfrm>
                <a:off x="3248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6" name="Rectangle 93"/>
              <p:cNvSpPr>
                <a:spLocks noChangeArrowheads="1"/>
              </p:cNvSpPr>
              <p:nvPr/>
            </p:nvSpPr>
            <p:spPr bwMode="auto">
              <a:xfrm>
                <a:off x="3438" y="2307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7" name="Rectangle 94"/>
              <p:cNvSpPr>
                <a:spLocks noChangeArrowheads="1"/>
              </p:cNvSpPr>
              <p:nvPr/>
            </p:nvSpPr>
            <p:spPr bwMode="auto">
              <a:xfrm>
                <a:off x="1797" y="1096"/>
                <a:ext cx="118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7" rIns="92075" bIns="46037"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</a:t>
                </a: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Počet</a:t>
                </a: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pozorovaných</a:t>
                </a: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</a:t>
                </a:r>
                <a:br>
                  <a:rPr lang="en-US" sz="1200" b="1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</a:t>
                </a: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m</a:t>
                </a: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össbauer</a:t>
                </a: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ovských</a:t>
                </a: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</a:t>
                </a:r>
                <a:br>
                  <a:rPr lang="en-US" sz="1200" b="1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      </a:t>
                </a:r>
                <a:r>
                  <a:rPr lang="sk-SK" sz="1200" b="1">
                    <a:solidFill>
                      <a:srgbClr val="000000"/>
                    </a:solidFill>
                    <a:latin typeface="Arial" charset="0"/>
                  </a:rPr>
                  <a:t>přechodů</a:t>
                </a:r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88" name="Rectangle 95"/>
              <p:cNvSpPr>
                <a:spLocks noChangeArrowheads="1"/>
              </p:cNvSpPr>
              <p:nvPr/>
            </p:nvSpPr>
            <p:spPr bwMode="auto">
              <a:xfrm>
                <a:off x="3009" y="1261"/>
                <a:ext cx="177" cy="228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789" name="Rectangle 96"/>
              <p:cNvSpPr>
                <a:spLocks noChangeArrowheads="1"/>
              </p:cNvSpPr>
              <p:nvPr/>
            </p:nvSpPr>
            <p:spPr bwMode="auto">
              <a:xfrm>
                <a:off x="2990" y="1322"/>
                <a:ext cx="227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Fe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90" name="Rectangle 97"/>
              <p:cNvSpPr>
                <a:spLocks noChangeArrowheads="1"/>
              </p:cNvSpPr>
              <p:nvPr/>
            </p:nvSpPr>
            <p:spPr bwMode="auto">
              <a:xfrm>
                <a:off x="2963" y="1233"/>
                <a:ext cx="144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91" name="Line 98"/>
              <p:cNvSpPr>
                <a:spLocks noChangeShapeType="1"/>
              </p:cNvSpPr>
              <p:nvPr/>
            </p:nvSpPr>
            <p:spPr bwMode="auto">
              <a:xfrm>
                <a:off x="2930" y="1301"/>
                <a:ext cx="5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92" name="Line 99"/>
              <p:cNvSpPr>
                <a:spLocks noChangeShapeType="1"/>
              </p:cNvSpPr>
              <p:nvPr/>
            </p:nvSpPr>
            <p:spPr bwMode="auto">
              <a:xfrm>
                <a:off x="1374" y="1094"/>
                <a:ext cx="0" cy="17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93" name="Line 100"/>
              <p:cNvSpPr>
                <a:spLocks noChangeShapeType="1"/>
              </p:cNvSpPr>
              <p:nvPr/>
            </p:nvSpPr>
            <p:spPr bwMode="auto">
              <a:xfrm>
                <a:off x="1372" y="1098"/>
                <a:ext cx="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794" name="Line 101"/>
              <p:cNvSpPr>
                <a:spLocks noChangeShapeType="1"/>
              </p:cNvSpPr>
              <p:nvPr/>
            </p:nvSpPr>
            <p:spPr bwMode="auto">
              <a:xfrm>
                <a:off x="1561" y="1094"/>
                <a:ext cx="2" cy="17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2548" name="Group 102"/>
            <p:cNvGrpSpPr>
              <a:grpSpLocks/>
            </p:cNvGrpSpPr>
            <p:nvPr/>
          </p:nvGrpSpPr>
          <p:grpSpPr bwMode="auto">
            <a:xfrm>
              <a:off x="1103" y="1143"/>
              <a:ext cx="3479" cy="1636"/>
              <a:chOff x="1362" y="1130"/>
              <a:chExt cx="3479" cy="1636"/>
            </a:xfrm>
          </p:grpSpPr>
          <p:sp>
            <p:nvSpPr>
              <p:cNvPr id="22638" name="Rectangle 103"/>
              <p:cNvSpPr>
                <a:spLocks noChangeArrowheads="1"/>
              </p:cNvSpPr>
              <p:nvPr/>
            </p:nvSpPr>
            <p:spPr bwMode="auto">
              <a:xfrm>
                <a:off x="1394" y="1130"/>
                <a:ext cx="18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39" name="Rectangle 104"/>
              <p:cNvSpPr>
                <a:spLocks noChangeArrowheads="1"/>
              </p:cNvSpPr>
              <p:nvPr/>
            </p:nvSpPr>
            <p:spPr bwMode="auto">
              <a:xfrm>
                <a:off x="4598" y="1141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He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0" name="Rectangle 105"/>
              <p:cNvSpPr>
                <a:spLocks noChangeArrowheads="1"/>
              </p:cNvSpPr>
              <p:nvPr/>
            </p:nvSpPr>
            <p:spPr bwMode="auto">
              <a:xfrm>
                <a:off x="4598" y="1393"/>
                <a:ext cx="23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Ne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1" name="Rectangle 106"/>
              <p:cNvSpPr>
                <a:spLocks noChangeArrowheads="1"/>
              </p:cNvSpPr>
              <p:nvPr/>
            </p:nvSpPr>
            <p:spPr bwMode="auto">
              <a:xfrm>
                <a:off x="4607" y="1639"/>
                <a:ext cx="22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Ar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2" name="Rectangle 107"/>
              <p:cNvSpPr>
                <a:spLocks noChangeArrowheads="1"/>
              </p:cNvSpPr>
              <p:nvPr/>
            </p:nvSpPr>
            <p:spPr bwMode="auto">
              <a:xfrm>
                <a:off x="4607" y="1887"/>
                <a:ext cx="22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Kr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3" name="Rectangle 108"/>
              <p:cNvSpPr>
                <a:spLocks noChangeArrowheads="1"/>
              </p:cNvSpPr>
              <p:nvPr/>
            </p:nvSpPr>
            <p:spPr bwMode="auto">
              <a:xfrm>
                <a:off x="4602" y="2134"/>
                <a:ext cx="233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Xe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4" name="Rectangle 109"/>
              <p:cNvSpPr>
                <a:spLocks noChangeArrowheads="1"/>
              </p:cNvSpPr>
              <p:nvPr/>
            </p:nvSpPr>
            <p:spPr bwMode="auto">
              <a:xfrm>
                <a:off x="4462" y="1393"/>
                <a:ext cx="17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5" name="Rectangle 110"/>
              <p:cNvSpPr>
                <a:spLocks noChangeArrowheads="1"/>
              </p:cNvSpPr>
              <p:nvPr/>
            </p:nvSpPr>
            <p:spPr bwMode="auto">
              <a:xfrm>
                <a:off x="4423" y="1639"/>
                <a:ext cx="21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Cl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6" name="Rectangle 111"/>
              <p:cNvSpPr>
                <a:spLocks noChangeArrowheads="1"/>
              </p:cNvSpPr>
              <p:nvPr/>
            </p:nvSpPr>
            <p:spPr bwMode="auto">
              <a:xfrm>
                <a:off x="4242" y="1393"/>
                <a:ext cx="187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7" name="Rectangle 112"/>
              <p:cNvSpPr>
                <a:spLocks noChangeArrowheads="1"/>
              </p:cNvSpPr>
              <p:nvPr/>
            </p:nvSpPr>
            <p:spPr bwMode="auto">
              <a:xfrm>
                <a:off x="4074" y="1393"/>
                <a:ext cx="18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8" name="Rectangle 113"/>
              <p:cNvSpPr>
                <a:spLocks noChangeArrowheads="1"/>
              </p:cNvSpPr>
              <p:nvPr/>
            </p:nvSpPr>
            <p:spPr bwMode="auto">
              <a:xfrm>
                <a:off x="4418" y="1887"/>
                <a:ext cx="223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Br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49" name="Rectangle 114"/>
              <p:cNvSpPr>
                <a:spLocks noChangeArrowheads="1"/>
              </p:cNvSpPr>
              <p:nvPr/>
            </p:nvSpPr>
            <p:spPr bwMode="auto">
              <a:xfrm>
                <a:off x="3448" y="2382"/>
                <a:ext cx="24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Hg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0" name="Rectangle 115"/>
              <p:cNvSpPr>
                <a:spLocks noChangeArrowheads="1"/>
              </p:cNvSpPr>
              <p:nvPr/>
            </p:nvSpPr>
            <p:spPr bwMode="auto">
              <a:xfrm>
                <a:off x="1387" y="1378"/>
                <a:ext cx="19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Li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1" name="Rectangle 116"/>
              <p:cNvSpPr>
                <a:spLocks noChangeArrowheads="1"/>
              </p:cNvSpPr>
              <p:nvPr/>
            </p:nvSpPr>
            <p:spPr bwMode="auto">
              <a:xfrm>
                <a:off x="1365" y="1624"/>
                <a:ext cx="23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Na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2" name="Rectangle 117"/>
              <p:cNvSpPr>
                <a:spLocks noChangeArrowheads="1"/>
              </p:cNvSpPr>
              <p:nvPr/>
            </p:nvSpPr>
            <p:spPr bwMode="auto">
              <a:xfrm>
                <a:off x="1394" y="1872"/>
                <a:ext cx="18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K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3" name="Rectangle 118"/>
              <p:cNvSpPr>
                <a:spLocks noChangeArrowheads="1"/>
              </p:cNvSpPr>
              <p:nvPr/>
            </p:nvSpPr>
            <p:spPr bwMode="auto">
              <a:xfrm>
                <a:off x="1362" y="2134"/>
                <a:ext cx="24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Rb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4" name="Rectangle 119"/>
              <p:cNvSpPr>
                <a:spLocks noChangeArrowheads="1"/>
              </p:cNvSpPr>
              <p:nvPr/>
            </p:nvSpPr>
            <p:spPr bwMode="auto">
              <a:xfrm>
                <a:off x="1365" y="2382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Cs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5" name="Rectangle 120"/>
              <p:cNvSpPr>
                <a:spLocks noChangeArrowheads="1"/>
              </p:cNvSpPr>
              <p:nvPr/>
            </p:nvSpPr>
            <p:spPr bwMode="auto">
              <a:xfrm>
                <a:off x="1536" y="1378"/>
                <a:ext cx="23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Be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6" name="Rectangle 121"/>
              <p:cNvSpPr>
                <a:spLocks noChangeArrowheads="1"/>
              </p:cNvSpPr>
              <p:nvPr/>
            </p:nvSpPr>
            <p:spPr bwMode="auto">
              <a:xfrm>
                <a:off x="1520" y="1637"/>
                <a:ext cx="307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Mg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7" name="Rectangle 122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23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Ca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8" name="Rectangle 123"/>
              <p:cNvSpPr>
                <a:spLocks noChangeArrowheads="1"/>
              </p:cNvSpPr>
              <p:nvPr/>
            </p:nvSpPr>
            <p:spPr bwMode="auto">
              <a:xfrm>
                <a:off x="1548" y="2134"/>
                <a:ext cx="21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Sr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59" name="Rectangle 124"/>
              <p:cNvSpPr>
                <a:spLocks noChangeArrowheads="1"/>
              </p:cNvSpPr>
              <p:nvPr/>
            </p:nvSpPr>
            <p:spPr bwMode="auto">
              <a:xfrm>
                <a:off x="1536" y="2382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Ba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0" name="Rectangle 125"/>
              <p:cNvSpPr>
                <a:spLocks noChangeArrowheads="1"/>
              </p:cNvSpPr>
              <p:nvPr/>
            </p:nvSpPr>
            <p:spPr bwMode="auto">
              <a:xfrm>
                <a:off x="1732" y="1872"/>
                <a:ext cx="23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Sc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1" name="Rectangle 126"/>
              <p:cNvSpPr>
                <a:spLocks noChangeArrowheads="1"/>
              </p:cNvSpPr>
              <p:nvPr/>
            </p:nvSpPr>
            <p:spPr bwMode="auto">
              <a:xfrm>
                <a:off x="1760" y="2134"/>
                <a:ext cx="17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Y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2" name="Rectangle 127"/>
              <p:cNvSpPr>
                <a:spLocks noChangeArrowheads="1"/>
              </p:cNvSpPr>
              <p:nvPr/>
            </p:nvSpPr>
            <p:spPr bwMode="auto">
              <a:xfrm>
                <a:off x="1961" y="1887"/>
                <a:ext cx="19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Ti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3" name="Rectangle 128"/>
              <p:cNvSpPr>
                <a:spLocks noChangeArrowheads="1"/>
              </p:cNvSpPr>
              <p:nvPr/>
            </p:nvSpPr>
            <p:spPr bwMode="auto">
              <a:xfrm>
                <a:off x="1954" y="2134"/>
                <a:ext cx="211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Zr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4" name="Rectangle 129"/>
              <p:cNvSpPr>
                <a:spLocks noChangeArrowheads="1"/>
              </p:cNvSpPr>
              <p:nvPr/>
            </p:nvSpPr>
            <p:spPr bwMode="auto">
              <a:xfrm>
                <a:off x="1950" y="2382"/>
                <a:ext cx="21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Hf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5" name="Rectangle 130"/>
              <p:cNvSpPr>
                <a:spLocks noChangeArrowheads="1"/>
              </p:cNvSpPr>
              <p:nvPr/>
            </p:nvSpPr>
            <p:spPr bwMode="auto">
              <a:xfrm>
                <a:off x="2162" y="1887"/>
                <a:ext cx="17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V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6" name="Rectangle 131"/>
              <p:cNvSpPr>
                <a:spLocks noChangeArrowheads="1"/>
              </p:cNvSpPr>
              <p:nvPr/>
            </p:nvSpPr>
            <p:spPr bwMode="auto">
              <a:xfrm>
                <a:off x="2127" y="2134"/>
                <a:ext cx="24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Nb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7" name="Rectangle 132"/>
              <p:cNvSpPr>
                <a:spLocks noChangeArrowheads="1"/>
              </p:cNvSpPr>
              <p:nvPr/>
            </p:nvSpPr>
            <p:spPr bwMode="auto">
              <a:xfrm>
                <a:off x="2137" y="2382"/>
                <a:ext cx="22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Ta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8" name="Rectangle 133"/>
              <p:cNvSpPr>
                <a:spLocks noChangeArrowheads="1"/>
              </p:cNvSpPr>
              <p:nvPr/>
            </p:nvSpPr>
            <p:spPr bwMode="auto">
              <a:xfrm>
                <a:off x="2332" y="1887"/>
                <a:ext cx="22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69" name="Rectangle 134"/>
              <p:cNvSpPr>
                <a:spLocks noChangeArrowheads="1"/>
              </p:cNvSpPr>
              <p:nvPr/>
            </p:nvSpPr>
            <p:spPr bwMode="auto">
              <a:xfrm>
                <a:off x="2312" y="2134"/>
                <a:ext cx="25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Mo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0" name="Rectangle 135"/>
              <p:cNvSpPr>
                <a:spLocks noChangeArrowheads="1"/>
              </p:cNvSpPr>
              <p:nvPr/>
            </p:nvSpPr>
            <p:spPr bwMode="auto">
              <a:xfrm>
                <a:off x="2339" y="2382"/>
                <a:ext cx="20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W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1" name="Rectangle 136"/>
              <p:cNvSpPr>
                <a:spLocks noChangeArrowheads="1"/>
              </p:cNvSpPr>
              <p:nvPr/>
            </p:nvSpPr>
            <p:spPr bwMode="auto">
              <a:xfrm>
                <a:off x="2484" y="1887"/>
                <a:ext cx="25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Mn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2" name="Rectangle 137"/>
              <p:cNvSpPr>
                <a:spLocks noChangeArrowheads="1"/>
              </p:cNvSpPr>
              <p:nvPr/>
            </p:nvSpPr>
            <p:spPr bwMode="auto">
              <a:xfrm>
                <a:off x="2495" y="2382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Re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3" name="Rectangle 138"/>
              <p:cNvSpPr>
                <a:spLocks noChangeArrowheads="1"/>
              </p:cNvSpPr>
              <p:nvPr/>
            </p:nvSpPr>
            <p:spPr bwMode="auto">
              <a:xfrm>
                <a:off x="2667" y="1887"/>
                <a:ext cx="277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Fe 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4" name="Rectangle 139"/>
              <p:cNvSpPr>
                <a:spLocks noChangeArrowheads="1"/>
              </p:cNvSpPr>
              <p:nvPr/>
            </p:nvSpPr>
            <p:spPr bwMode="auto">
              <a:xfrm>
                <a:off x="2682" y="2134"/>
                <a:ext cx="24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Ru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5" name="Rectangle 140"/>
              <p:cNvSpPr>
                <a:spLocks noChangeArrowheads="1"/>
              </p:cNvSpPr>
              <p:nvPr/>
            </p:nvSpPr>
            <p:spPr bwMode="auto">
              <a:xfrm>
                <a:off x="2682" y="2382"/>
                <a:ext cx="24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Os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6" name="Rectangle 141"/>
              <p:cNvSpPr>
                <a:spLocks noChangeArrowheads="1"/>
              </p:cNvSpPr>
              <p:nvPr/>
            </p:nvSpPr>
            <p:spPr bwMode="auto">
              <a:xfrm>
                <a:off x="2873" y="1887"/>
                <a:ext cx="24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Co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7" name="Rectangle 142"/>
              <p:cNvSpPr>
                <a:spLocks noChangeArrowheads="1"/>
              </p:cNvSpPr>
              <p:nvPr/>
            </p:nvSpPr>
            <p:spPr bwMode="auto">
              <a:xfrm>
                <a:off x="2873" y="2134"/>
                <a:ext cx="24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Rh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8" name="Rectangle 143"/>
              <p:cNvSpPr>
                <a:spLocks noChangeArrowheads="1"/>
              </p:cNvSpPr>
              <p:nvPr/>
            </p:nvSpPr>
            <p:spPr bwMode="auto">
              <a:xfrm>
                <a:off x="2909" y="2382"/>
                <a:ext cx="17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Ir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79" name="Rectangle 144"/>
              <p:cNvSpPr>
                <a:spLocks noChangeArrowheads="1"/>
              </p:cNvSpPr>
              <p:nvPr/>
            </p:nvSpPr>
            <p:spPr bwMode="auto">
              <a:xfrm>
                <a:off x="3084" y="1887"/>
                <a:ext cx="21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Ni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0" name="Rectangle 145"/>
              <p:cNvSpPr>
                <a:spLocks noChangeArrowheads="1"/>
              </p:cNvSpPr>
              <p:nvPr/>
            </p:nvSpPr>
            <p:spPr bwMode="auto">
              <a:xfrm>
                <a:off x="3068" y="2134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Pd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1" name="Rectangle 146"/>
              <p:cNvSpPr>
                <a:spLocks noChangeArrowheads="1"/>
              </p:cNvSpPr>
              <p:nvPr/>
            </p:nvSpPr>
            <p:spPr bwMode="auto">
              <a:xfrm>
                <a:off x="3084" y="2382"/>
                <a:ext cx="21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Pt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2" name="Rectangle 147"/>
              <p:cNvSpPr>
                <a:spLocks noChangeArrowheads="1"/>
              </p:cNvSpPr>
              <p:nvPr/>
            </p:nvSpPr>
            <p:spPr bwMode="auto">
              <a:xfrm>
                <a:off x="3258" y="1887"/>
                <a:ext cx="245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Cu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3" name="Rectangle 148"/>
              <p:cNvSpPr>
                <a:spLocks noChangeArrowheads="1"/>
              </p:cNvSpPr>
              <p:nvPr/>
            </p:nvSpPr>
            <p:spPr bwMode="auto">
              <a:xfrm>
                <a:off x="3258" y="2134"/>
                <a:ext cx="24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Ag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4" name="Rectangle 149"/>
              <p:cNvSpPr>
                <a:spLocks noChangeArrowheads="1"/>
              </p:cNvSpPr>
              <p:nvPr/>
            </p:nvSpPr>
            <p:spPr bwMode="auto">
              <a:xfrm>
                <a:off x="3258" y="2382"/>
                <a:ext cx="24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Au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5" name="Rectangle 150"/>
              <p:cNvSpPr>
                <a:spLocks noChangeArrowheads="1"/>
              </p:cNvSpPr>
              <p:nvPr/>
            </p:nvSpPr>
            <p:spPr bwMode="auto">
              <a:xfrm>
                <a:off x="3454" y="1887"/>
                <a:ext cx="233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Zn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6" name="Rectangle 151"/>
              <p:cNvSpPr>
                <a:spLocks noChangeArrowheads="1"/>
              </p:cNvSpPr>
              <p:nvPr/>
            </p:nvSpPr>
            <p:spPr bwMode="auto">
              <a:xfrm>
                <a:off x="3449" y="2134"/>
                <a:ext cx="24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Cd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7" name="Rectangle 152"/>
              <p:cNvSpPr>
                <a:spLocks noChangeArrowheads="1"/>
              </p:cNvSpPr>
              <p:nvPr/>
            </p:nvSpPr>
            <p:spPr bwMode="auto">
              <a:xfrm>
                <a:off x="3690" y="1393"/>
                <a:ext cx="18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8" name="Rectangle 153"/>
              <p:cNvSpPr>
                <a:spLocks noChangeArrowheads="1"/>
              </p:cNvSpPr>
              <p:nvPr/>
            </p:nvSpPr>
            <p:spPr bwMode="auto">
              <a:xfrm>
                <a:off x="3882" y="1393"/>
                <a:ext cx="18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89" name="Rectangle 154"/>
              <p:cNvSpPr>
                <a:spLocks noChangeArrowheads="1"/>
              </p:cNvSpPr>
              <p:nvPr/>
            </p:nvSpPr>
            <p:spPr bwMode="auto">
              <a:xfrm>
                <a:off x="3869" y="1639"/>
                <a:ext cx="205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Si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0" name="Rectangle 155"/>
              <p:cNvSpPr>
                <a:spLocks noChangeArrowheads="1"/>
              </p:cNvSpPr>
              <p:nvPr/>
            </p:nvSpPr>
            <p:spPr bwMode="auto">
              <a:xfrm>
                <a:off x="3833" y="2134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Sn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1" name="Rectangle 156"/>
              <p:cNvSpPr>
                <a:spLocks noChangeArrowheads="1"/>
              </p:cNvSpPr>
              <p:nvPr/>
            </p:nvSpPr>
            <p:spPr bwMode="auto">
              <a:xfrm>
                <a:off x="3833" y="2382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Pb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2" name="Rectangle 157"/>
              <p:cNvSpPr>
                <a:spLocks noChangeArrowheads="1"/>
              </p:cNvSpPr>
              <p:nvPr/>
            </p:nvSpPr>
            <p:spPr bwMode="auto">
              <a:xfrm>
                <a:off x="3675" y="1639"/>
                <a:ext cx="21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Al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3" name="Rectangle 158"/>
              <p:cNvSpPr>
                <a:spLocks noChangeArrowheads="1"/>
              </p:cNvSpPr>
              <p:nvPr/>
            </p:nvSpPr>
            <p:spPr bwMode="auto">
              <a:xfrm>
                <a:off x="3639" y="1887"/>
                <a:ext cx="24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Ga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4" name="Rectangle 159"/>
              <p:cNvSpPr>
                <a:spLocks noChangeArrowheads="1"/>
              </p:cNvSpPr>
              <p:nvPr/>
            </p:nvSpPr>
            <p:spPr bwMode="auto">
              <a:xfrm>
                <a:off x="3663" y="2134"/>
                <a:ext cx="19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In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5" name="Rectangle 160"/>
              <p:cNvSpPr>
                <a:spLocks noChangeArrowheads="1"/>
              </p:cNvSpPr>
              <p:nvPr/>
            </p:nvSpPr>
            <p:spPr bwMode="auto">
              <a:xfrm>
                <a:off x="3663" y="2382"/>
                <a:ext cx="19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Tl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6" name="Rectangle 161"/>
              <p:cNvSpPr>
                <a:spLocks noChangeArrowheads="1"/>
              </p:cNvSpPr>
              <p:nvPr/>
            </p:nvSpPr>
            <p:spPr bwMode="auto">
              <a:xfrm>
                <a:off x="3830" y="1887"/>
                <a:ext cx="24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Ge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7" name="Rectangle 162"/>
              <p:cNvSpPr>
                <a:spLocks noChangeArrowheads="1"/>
              </p:cNvSpPr>
              <p:nvPr/>
            </p:nvSpPr>
            <p:spPr bwMode="auto">
              <a:xfrm>
                <a:off x="4077" y="1639"/>
                <a:ext cx="17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8" name="Rectangle 163"/>
              <p:cNvSpPr>
                <a:spLocks noChangeArrowheads="1"/>
              </p:cNvSpPr>
              <p:nvPr/>
            </p:nvSpPr>
            <p:spPr bwMode="auto">
              <a:xfrm>
                <a:off x="4024" y="1887"/>
                <a:ext cx="23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As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699" name="Rectangle 164"/>
              <p:cNvSpPr>
                <a:spLocks noChangeArrowheads="1"/>
              </p:cNvSpPr>
              <p:nvPr/>
            </p:nvSpPr>
            <p:spPr bwMode="auto">
              <a:xfrm>
                <a:off x="4024" y="2134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Sb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0" name="Rectangle 165"/>
              <p:cNvSpPr>
                <a:spLocks noChangeArrowheads="1"/>
              </p:cNvSpPr>
              <p:nvPr/>
            </p:nvSpPr>
            <p:spPr bwMode="auto">
              <a:xfrm>
                <a:off x="4042" y="2382"/>
                <a:ext cx="21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Bi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1" name="Rectangle 166"/>
              <p:cNvSpPr>
                <a:spLocks noChangeArrowheads="1"/>
              </p:cNvSpPr>
              <p:nvPr/>
            </p:nvSpPr>
            <p:spPr bwMode="auto">
              <a:xfrm>
                <a:off x="4266" y="1639"/>
                <a:ext cx="17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2" name="Rectangle 167"/>
              <p:cNvSpPr>
                <a:spLocks noChangeArrowheads="1"/>
              </p:cNvSpPr>
              <p:nvPr/>
            </p:nvSpPr>
            <p:spPr bwMode="auto">
              <a:xfrm>
                <a:off x="4220" y="1887"/>
                <a:ext cx="233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Se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3" name="Rectangle 168"/>
              <p:cNvSpPr>
                <a:spLocks noChangeArrowheads="1"/>
              </p:cNvSpPr>
              <p:nvPr/>
            </p:nvSpPr>
            <p:spPr bwMode="auto">
              <a:xfrm>
                <a:off x="4224" y="2134"/>
                <a:ext cx="227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Te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4" name="Rectangle 169"/>
              <p:cNvSpPr>
                <a:spLocks noChangeArrowheads="1"/>
              </p:cNvSpPr>
              <p:nvPr/>
            </p:nvSpPr>
            <p:spPr bwMode="auto">
              <a:xfrm>
                <a:off x="4478" y="2134"/>
                <a:ext cx="13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I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5" name="Rectangle 170"/>
              <p:cNvSpPr>
                <a:spLocks noChangeArrowheads="1"/>
              </p:cNvSpPr>
              <p:nvPr/>
            </p:nvSpPr>
            <p:spPr bwMode="auto">
              <a:xfrm>
                <a:off x="4215" y="2382"/>
                <a:ext cx="239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Po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6" name="Rectangle 171"/>
              <p:cNvSpPr>
                <a:spLocks noChangeArrowheads="1"/>
              </p:cNvSpPr>
              <p:nvPr/>
            </p:nvSpPr>
            <p:spPr bwMode="auto">
              <a:xfrm>
                <a:off x="4418" y="2382"/>
                <a:ext cx="21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At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7" name="Rectangle 172"/>
              <p:cNvSpPr>
                <a:spLocks noChangeArrowheads="1"/>
              </p:cNvSpPr>
              <p:nvPr/>
            </p:nvSpPr>
            <p:spPr bwMode="auto">
              <a:xfrm>
                <a:off x="4596" y="2382"/>
                <a:ext cx="245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Rn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8" name="Rectangle 173"/>
              <p:cNvSpPr>
                <a:spLocks noChangeArrowheads="1"/>
              </p:cNvSpPr>
              <p:nvPr/>
            </p:nvSpPr>
            <p:spPr bwMode="auto">
              <a:xfrm>
                <a:off x="2506" y="2134"/>
                <a:ext cx="25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Tc</a:t>
                </a:r>
                <a:r>
                  <a:rPr lang="en-US" sz="1400" b="1">
                    <a:solidFill>
                      <a:schemeClr val="bg2"/>
                    </a:solidFill>
                    <a:latin typeface="Arial" charset="0"/>
                  </a:rPr>
                  <a:t> 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09" name="Rectangle 174"/>
              <p:cNvSpPr>
                <a:spLocks noChangeArrowheads="1"/>
              </p:cNvSpPr>
              <p:nvPr/>
            </p:nvSpPr>
            <p:spPr bwMode="auto">
              <a:xfrm>
                <a:off x="1380" y="2628"/>
                <a:ext cx="211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Fr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10" name="Rectangle 175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3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Ra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11" name="Rectangle 176"/>
              <p:cNvSpPr>
                <a:spLocks noChangeArrowheads="1"/>
              </p:cNvSpPr>
              <p:nvPr/>
            </p:nvSpPr>
            <p:spPr bwMode="auto">
              <a:xfrm>
                <a:off x="1917" y="2628"/>
                <a:ext cx="24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Rf</a:t>
                </a:r>
                <a:r>
                  <a:rPr lang="en-US" sz="1400" b="1" i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22712" name="Rectangle 177"/>
              <p:cNvSpPr>
                <a:spLocks noChangeArrowheads="1"/>
              </p:cNvSpPr>
              <p:nvPr/>
            </p:nvSpPr>
            <p:spPr bwMode="auto">
              <a:xfrm>
                <a:off x="2097" y="2628"/>
                <a:ext cx="267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7" rIns="92075" bIns="46037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Arial" charset="0"/>
                  </a:rPr>
                  <a:t>Ha</a:t>
                </a:r>
                <a:r>
                  <a:rPr lang="en-US" sz="1400" b="1" i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22549" name="Group 178"/>
            <p:cNvGrpSpPr>
              <a:grpSpLocks/>
            </p:cNvGrpSpPr>
            <p:nvPr/>
          </p:nvGrpSpPr>
          <p:grpSpPr bwMode="auto">
            <a:xfrm>
              <a:off x="1629" y="2940"/>
              <a:ext cx="2943" cy="517"/>
              <a:chOff x="1888" y="2933"/>
              <a:chExt cx="2943" cy="517"/>
            </a:xfrm>
          </p:grpSpPr>
          <p:grpSp>
            <p:nvGrpSpPr>
              <p:cNvPr id="22554" name="Group 179"/>
              <p:cNvGrpSpPr>
                <a:grpSpLocks/>
              </p:cNvGrpSpPr>
              <p:nvPr/>
            </p:nvGrpSpPr>
            <p:grpSpPr bwMode="auto">
              <a:xfrm>
                <a:off x="1888" y="2933"/>
                <a:ext cx="2909" cy="517"/>
                <a:chOff x="1888" y="3803"/>
                <a:chExt cx="2909" cy="517"/>
              </a:xfrm>
            </p:grpSpPr>
            <p:sp>
              <p:nvSpPr>
                <p:cNvPr id="2258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933" y="3828"/>
                  <a:ext cx="2864" cy="484"/>
                </a:xfrm>
                <a:prstGeom prst="rect">
                  <a:avLst/>
                </a:prstGeom>
                <a:solidFill>
                  <a:srgbClr val="BCCD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87" name="Rectangle 181"/>
                <p:cNvSpPr>
                  <a:spLocks noChangeArrowheads="1"/>
                </p:cNvSpPr>
                <p:nvPr/>
              </p:nvSpPr>
              <p:spPr bwMode="auto">
                <a:xfrm>
                  <a:off x="4039" y="3828"/>
                  <a:ext cx="568" cy="244"/>
                </a:xfrm>
                <a:prstGeom prst="rect">
                  <a:avLst/>
                </a:prstGeom>
                <a:solidFill>
                  <a:srgbClr val="FFC3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88" name="Rectangle 182"/>
                <p:cNvSpPr>
                  <a:spLocks noChangeArrowheads="1"/>
                </p:cNvSpPr>
                <p:nvPr/>
              </p:nvSpPr>
              <p:spPr bwMode="auto">
                <a:xfrm>
                  <a:off x="3079" y="3828"/>
                  <a:ext cx="376" cy="244"/>
                </a:xfrm>
                <a:prstGeom prst="rect">
                  <a:avLst/>
                </a:prstGeom>
                <a:solidFill>
                  <a:srgbClr val="FFC3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8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695" y="4076"/>
                  <a:ext cx="188" cy="236"/>
                </a:xfrm>
                <a:prstGeom prst="rect">
                  <a:avLst/>
                </a:prstGeom>
                <a:solidFill>
                  <a:srgbClr val="FFC3E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459" y="3828"/>
                  <a:ext cx="384" cy="244"/>
                </a:xfrm>
                <a:prstGeom prst="rect">
                  <a:avLst/>
                </a:prstGeom>
                <a:solidFill>
                  <a:srgbClr val="6FFF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1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87" y="3828"/>
                  <a:ext cx="188" cy="244"/>
                </a:xfrm>
                <a:prstGeom prst="rect">
                  <a:avLst/>
                </a:prstGeom>
                <a:solidFill>
                  <a:srgbClr val="6FFF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2" name="Rectangle 186"/>
                <p:cNvSpPr>
                  <a:spLocks noChangeArrowheads="1"/>
                </p:cNvSpPr>
                <p:nvPr/>
              </p:nvSpPr>
              <p:spPr bwMode="auto">
                <a:xfrm>
                  <a:off x="2311" y="3828"/>
                  <a:ext cx="380" cy="244"/>
                </a:xfrm>
                <a:prstGeom prst="rect">
                  <a:avLst/>
                </a:prstGeom>
                <a:solidFill>
                  <a:srgbClr val="6FFF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3" name="Rectangle 187"/>
                <p:cNvSpPr>
                  <a:spLocks noChangeArrowheads="1"/>
                </p:cNvSpPr>
                <p:nvPr/>
              </p:nvSpPr>
              <p:spPr bwMode="auto">
                <a:xfrm>
                  <a:off x="2505" y="4076"/>
                  <a:ext cx="182" cy="236"/>
                </a:xfrm>
                <a:prstGeom prst="rect">
                  <a:avLst/>
                </a:prstGeom>
                <a:solidFill>
                  <a:srgbClr val="6FFF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79" y="4076"/>
                  <a:ext cx="188" cy="236"/>
                </a:xfrm>
                <a:prstGeom prst="rect">
                  <a:avLst/>
                </a:prstGeom>
                <a:solidFill>
                  <a:srgbClr val="6FFF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5" name="Rectangle 189"/>
                <p:cNvSpPr>
                  <a:spLocks noChangeArrowheads="1"/>
                </p:cNvSpPr>
                <p:nvPr/>
              </p:nvSpPr>
              <p:spPr bwMode="auto">
                <a:xfrm>
                  <a:off x="1933" y="3828"/>
                  <a:ext cx="190" cy="24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6" name="Rectangle 190"/>
                <p:cNvSpPr>
                  <a:spLocks noChangeArrowheads="1"/>
                </p:cNvSpPr>
                <p:nvPr/>
              </p:nvSpPr>
              <p:spPr bwMode="auto">
                <a:xfrm>
                  <a:off x="2127" y="4076"/>
                  <a:ext cx="378" cy="23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7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87" y="4076"/>
                  <a:ext cx="184" cy="23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695" y="3828"/>
                  <a:ext cx="188" cy="24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599" name="Rectangle 193"/>
                <p:cNvSpPr>
                  <a:spLocks noChangeArrowheads="1"/>
                </p:cNvSpPr>
                <p:nvPr/>
              </p:nvSpPr>
              <p:spPr bwMode="auto">
                <a:xfrm>
                  <a:off x="3837" y="3828"/>
                  <a:ext cx="194" cy="24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sp>
              <p:nvSpPr>
                <p:cNvPr id="22600" name="Rectangle 194"/>
                <p:cNvSpPr>
                  <a:spLocks noChangeArrowheads="1"/>
                </p:cNvSpPr>
                <p:nvPr/>
              </p:nvSpPr>
              <p:spPr bwMode="auto">
                <a:xfrm>
                  <a:off x="4607" y="3828"/>
                  <a:ext cx="190" cy="24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cs-CZ"/>
                </a:p>
              </p:txBody>
            </p:sp>
            <p:grpSp>
              <p:nvGrpSpPr>
                <p:cNvPr id="22601" name="Group 195"/>
                <p:cNvGrpSpPr>
                  <a:grpSpLocks/>
                </p:cNvGrpSpPr>
                <p:nvPr/>
              </p:nvGrpSpPr>
              <p:grpSpPr bwMode="auto">
                <a:xfrm>
                  <a:off x="1933" y="3824"/>
                  <a:ext cx="2862" cy="496"/>
                  <a:chOff x="977" y="3136"/>
                  <a:chExt cx="3101" cy="496"/>
                </a:xfrm>
              </p:grpSpPr>
              <p:sp>
                <p:nvSpPr>
                  <p:cNvPr id="22622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977" y="3138"/>
                    <a:ext cx="3101" cy="49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cs-CZ"/>
                  </a:p>
                </p:txBody>
              </p:sp>
              <p:sp>
                <p:nvSpPr>
                  <p:cNvPr id="22623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182" y="3136"/>
                    <a:ext cx="1" cy="49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24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388" y="3136"/>
                    <a:ext cx="1" cy="49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25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594" y="3136"/>
                    <a:ext cx="1" cy="49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26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216" y="3138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27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3138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28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2632" y="3138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29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2838" y="3138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0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3046" y="3136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256" y="3136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462" y="3138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3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3668" y="3138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4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3874" y="3136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5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3136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6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010" y="3138"/>
                    <a:ext cx="0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37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3386"/>
                    <a:ext cx="31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2602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88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0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278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04" name="Rectangle 214"/>
                <p:cNvSpPr>
                  <a:spLocks noChangeArrowheads="1"/>
                </p:cNvSpPr>
                <p:nvPr/>
              </p:nvSpPr>
              <p:spPr bwMode="auto">
                <a:xfrm>
                  <a:off x="2471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05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52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06" name="Rectangle 216"/>
                <p:cNvSpPr>
                  <a:spLocks noChangeArrowheads="1"/>
                </p:cNvSpPr>
                <p:nvPr/>
              </p:nvSpPr>
              <p:spPr bwMode="auto">
                <a:xfrm>
                  <a:off x="2850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6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07" name="Rectangle 217"/>
                <p:cNvSpPr>
                  <a:spLocks noChangeArrowheads="1"/>
                </p:cNvSpPr>
                <p:nvPr/>
              </p:nvSpPr>
              <p:spPr bwMode="auto">
                <a:xfrm>
                  <a:off x="3042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08" name="Rectangle 218"/>
                <p:cNvSpPr>
                  <a:spLocks noChangeArrowheads="1"/>
                </p:cNvSpPr>
                <p:nvPr/>
              </p:nvSpPr>
              <p:spPr bwMode="auto">
                <a:xfrm>
                  <a:off x="3238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09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16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0" name="Rectangle 220"/>
                <p:cNvSpPr>
                  <a:spLocks noChangeArrowheads="1"/>
                </p:cNvSpPr>
                <p:nvPr/>
              </p:nvSpPr>
              <p:spPr bwMode="auto">
                <a:xfrm>
                  <a:off x="3615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6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1" name="Rectangle 221"/>
                <p:cNvSpPr>
                  <a:spLocks noChangeArrowheads="1"/>
                </p:cNvSpPr>
                <p:nvPr/>
              </p:nvSpPr>
              <p:spPr bwMode="auto">
                <a:xfrm>
                  <a:off x="3804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2" name="Rectangle 222"/>
                <p:cNvSpPr>
                  <a:spLocks noChangeArrowheads="1"/>
                </p:cNvSpPr>
                <p:nvPr/>
              </p:nvSpPr>
              <p:spPr bwMode="auto">
                <a:xfrm>
                  <a:off x="3994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3" name="Rectangle 223"/>
                <p:cNvSpPr>
                  <a:spLocks noChangeArrowheads="1"/>
                </p:cNvSpPr>
                <p:nvPr/>
              </p:nvSpPr>
              <p:spPr bwMode="auto">
                <a:xfrm>
                  <a:off x="4189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4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79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6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5" name="Rectangle 225"/>
                <p:cNvSpPr>
                  <a:spLocks noChangeArrowheads="1"/>
                </p:cNvSpPr>
                <p:nvPr/>
              </p:nvSpPr>
              <p:spPr bwMode="auto">
                <a:xfrm>
                  <a:off x="4571" y="3803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086" y="4051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7" name="Rectangle 227"/>
                <p:cNvSpPr>
                  <a:spLocks noChangeArrowheads="1"/>
                </p:cNvSpPr>
                <p:nvPr/>
              </p:nvSpPr>
              <p:spPr bwMode="auto">
                <a:xfrm>
                  <a:off x="2278" y="4051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8" name="Rectangle 228"/>
                <p:cNvSpPr>
                  <a:spLocks noChangeArrowheads="1"/>
                </p:cNvSpPr>
                <p:nvPr/>
              </p:nvSpPr>
              <p:spPr bwMode="auto">
                <a:xfrm>
                  <a:off x="2471" y="4051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1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652" y="4051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2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850" y="4051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621" name="Rectangle 231"/>
                <p:cNvSpPr>
                  <a:spLocks noChangeArrowheads="1"/>
                </p:cNvSpPr>
                <p:nvPr/>
              </p:nvSpPr>
              <p:spPr bwMode="auto">
                <a:xfrm>
                  <a:off x="3042" y="4051"/>
                  <a:ext cx="144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22555" name="Group 232"/>
              <p:cNvGrpSpPr>
                <a:grpSpLocks/>
              </p:cNvGrpSpPr>
              <p:nvPr/>
            </p:nvGrpSpPr>
            <p:grpSpPr bwMode="auto">
              <a:xfrm>
                <a:off x="1916" y="3002"/>
                <a:ext cx="2915" cy="380"/>
                <a:chOff x="875" y="3223"/>
                <a:chExt cx="2915" cy="380"/>
              </a:xfrm>
            </p:grpSpPr>
            <p:sp>
              <p:nvSpPr>
                <p:cNvPr id="22556" name="Rectangle 233"/>
                <p:cNvSpPr>
                  <a:spLocks noChangeArrowheads="1"/>
                </p:cNvSpPr>
                <p:nvPr/>
              </p:nvSpPr>
              <p:spPr bwMode="auto">
                <a:xfrm>
                  <a:off x="881" y="3223"/>
                  <a:ext cx="22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La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57" name="Rectangle 234"/>
                <p:cNvSpPr>
                  <a:spLocks noChangeArrowheads="1"/>
                </p:cNvSpPr>
                <p:nvPr/>
              </p:nvSpPr>
              <p:spPr bwMode="auto">
                <a:xfrm>
                  <a:off x="875" y="3465"/>
                  <a:ext cx="23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Ac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5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69" y="3465"/>
                  <a:ext cx="232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Th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59" name="Rectangle 236"/>
                <p:cNvSpPr>
                  <a:spLocks noChangeArrowheads="1"/>
                </p:cNvSpPr>
                <p:nvPr/>
              </p:nvSpPr>
              <p:spPr bwMode="auto">
                <a:xfrm>
                  <a:off x="1261" y="3465"/>
                  <a:ext cx="233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Pa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0" name="Rectangle 237"/>
                <p:cNvSpPr>
                  <a:spLocks noChangeArrowheads="1"/>
                </p:cNvSpPr>
                <p:nvPr/>
              </p:nvSpPr>
              <p:spPr bwMode="auto">
                <a:xfrm>
                  <a:off x="1498" y="3465"/>
                  <a:ext cx="182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U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1" name="Rectangle 238"/>
                <p:cNvSpPr>
                  <a:spLocks noChangeArrowheads="1"/>
                </p:cNvSpPr>
                <p:nvPr/>
              </p:nvSpPr>
              <p:spPr bwMode="auto">
                <a:xfrm>
                  <a:off x="1636" y="3465"/>
                  <a:ext cx="245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Np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32" y="3465"/>
                  <a:ext cx="23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Pu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3" name="Rectangle 240"/>
                <p:cNvSpPr>
                  <a:spLocks noChangeArrowheads="1"/>
                </p:cNvSpPr>
                <p:nvPr/>
              </p:nvSpPr>
              <p:spPr bwMode="auto">
                <a:xfrm>
                  <a:off x="2007" y="3465"/>
                  <a:ext cx="274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Am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4" name="Rectangle 241"/>
                <p:cNvSpPr>
                  <a:spLocks noChangeArrowheads="1"/>
                </p:cNvSpPr>
                <p:nvPr/>
              </p:nvSpPr>
              <p:spPr bwMode="auto">
                <a:xfrm>
                  <a:off x="2198" y="3465"/>
                  <a:ext cx="274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Cm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5" name="Rectangle 242"/>
                <p:cNvSpPr>
                  <a:spLocks noChangeArrowheads="1"/>
                </p:cNvSpPr>
                <p:nvPr/>
              </p:nvSpPr>
              <p:spPr bwMode="auto">
                <a:xfrm>
                  <a:off x="2404" y="3465"/>
                  <a:ext cx="23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Bk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6" name="Rectangle 243"/>
                <p:cNvSpPr>
                  <a:spLocks noChangeArrowheads="1"/>
                </p:cNvSpPr>
                <p:nvPr/>
              </p:nvSpPr>
              <p:spPr bwMode="auto">
                <a:xfrm>
                  <a:off x="2606" y="3465"/>
                  <a:ext cx="21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Cf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7" name="Rectangle 244"/>
                <p:cNvSpPr>
                  <a:spLocks noChangeArrowheads="1"/>
                </p:cNvSpPr>
                <p:nvPr/>
              </p:nvSpPr>
              <p:spPr bwMode="auto">
                <a:xfrm>
                  <a:off x="2791" y="3465"/>
                  <a:ext cx="233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Es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8" name="Rectangle 245"/>
                <p:cNvSpPr>
                  <a:spLocks noChangeArrowheads="1"/>
                </p:cNvSpPr>
                <p:nvPr/>
              </p:nvSpPr>
              <p:spPr bwMode="auto">
                <a:xfrm>
                  <a:off x="2968" y="3465"/>
                  <a:ext cx="262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Fm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69" name="Rectangle 246"/>
                <p:cNvSpPr>
                  <a:spLocks noChangeArrowheads="1"/>
                </p:cNvSpPr>
                <p:nvPr/>
              </p:nvSpPr>
              <p:spPr bwMode="auto">
                <a:xfrm>
                  <a:off x="3162" y="3465"/>
                  <a:ext cx="255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Md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0" name="Rectangle 247"/>
                <p:cNvSpPr>
                  <a:spLocks noChangeArrowheads="1"/>
                </p:cNvSpPr>
                <p:nvPr/>
              </p:nvSpPr>
              <p:spPr bwMode="auto">
                <a:xfrm>
                  <a:off x="3359" y="3465"/>
                  <a:ext cx="245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No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1" name="Rectangle 248"/>
                <p:cNvSpPr>
                  <a:spLocks noChangeArrowheads="1"/>
                </p:cNvSpPr>
                <p:nvPr/>
              </p:nvSpPr>
              <p:spPr bwMode="auto">
                <a:xfrm>
                  <a:off x="3568" y="3465"/>
                  <a:ext cx="21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Lr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2" name="Rectangle 249"/>
                <p:cNvSpPr>
                  <a:spLocks noChangeArrowheads="1"/>
                </p:cNvSpPr>
                <p:nvPr/>
              </p:nvSpPr>
              <p:spPr bwMode="auto">
                <a:xfrm>
                  <a:off x="1625" y="3223"/>
                  <a:ext cx="26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Pm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3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66" y="3223"/>
                  <a:ext cx="23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Ce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4" name="Rectangle 251"/>
                <p:cNvSpPr>
                  <a:spLocks noChangeArrowheads="1"/>
                </p:cNvSpPr>
                <p:nvPr/>
              </p:nvSpPr>
              <p:spPr bwMode="auto">
                <a:xfrm>
                  <a:off x="1288" y="3223"/>
                  <a:ext cx="21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Pr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5" name="Rectangle 252"/>
                <p:cNvSpPr>
                  <a:spLocks noChangeArrowheads="1"/>
                </p:cNvSpPr>
                <p:nvPr/>
              </p:nvSpPr>
              <p:spPr bwMode="auto">
                <a:xfrm>
                  <a:off x="1445" y="3223"/>
                  <a:ext cx="245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Nd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6" name="Rectangle 253"/>
                <p:cNvSpPr>
                  <a:spLocks noChangeArrowheads="1"/>
                </p:cNvSpPr>
                <p:nvPr/>
              </p:nvSpPr>
              <p:spPr bwMode="auto">
                <a:xfrm>
                  <a:off x="1815" y="3223"/>
                  <a:ext cx="26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Sm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7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23" y="3223"/>
                  <a:ext cx="23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Eu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8" name="Rectangle 255"/>
                <p:cNvSpPr>
                  <a:spLocks noChangeArrowheads="1"/>
                </p:cNvSpPr>
                <p:nvPr/>
              </p:nvSpPr>
              <p:spPr bwMode="auto">
                <a:xfrm>
                  <a:off x="2209" y="3223"/>
                  <a:ext cx="25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Gd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79" name="Rectangle 256"/>
                <p:cNvSpPr>
                  <a:spLocks noChangeArrowheads="1"/>
                </p:cNvSpPr>
                <p:nvPr/>
              </p:nvSpPr>
              <p:spPr bwMode="auto">
                <a:xfrm>
                  <a:off x="2408" y="3223"/>
                  <a:ext cx="232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Tb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80" name="Rectangle 257"/>
                <p:cNvSpPr>
                  <a:spLocks noChangeArrowheads="1"/>
                </p:cNvSpPr>
                <p:nvPr/>
              </p:nvSpPr>
              <p:spPr bwMode="auto">
                <a:xfrm>
                  <a:off x="2595" y="3223"/>
                  <a:ext cx="23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Dy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81" name="Rectangle 258"/>
                <p:cNvSpPr>
                  <a:spLocks noChangeArrowheads="1"/>
                </p:cNvSpPr>
                <p:nvPr/>
              </p:nvSpPr>
              <p:spPr bwMode="auto">
                <a:xfrm>
                  <a:off x="2785" y="3223"/>
                  <a:ext cx="245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Ho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82" name="Rectangle 259"/>
                <p:cNvSpPr>
                  <a:spLocks noChangeArrowheads="1"/>
                </p:cNvSpPr>
                <p:nvPr/>
              </p:nvSpPr>
              <p:spPr bwMode="auto">
                <a:xfrm>
                  <a:off x="2991" y="3223"/>
                  <a:ext cx="217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Er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83" name="Rectangle 260"/>
                <p:cNvSpPr>
                  <a:spLocks noChangeArrowheads="1"/>
                </p:cNvSpPr>
                <p:nvPr/>
              </p:nvSpPr>
              <p:spPr bwMode="auto">
                <a:xfrm>
                  <a:off x="3162" y="3223"/>
                  <a:ext cx="262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Tm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84" name="Rectangle 261"/>
                <p:cNvSpPr>
                  <a:spLocks noChangeArrowheads="1"/>
                </p:cNvSpPr>
                <p:nvPr/>
              </p:nvSpPr>
              <p:spPr bwMode="auto">
                <a:xfrm>
                  <a:off x="3361" y="3223"/>
                  <a:ext cx="23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Yb</a:t>
                  </a: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2585" name="Rectangle 262"/>
                <p:cNvSpPr>
                  <a:spLocks noChangeArrowheads="1"/>
                </p:cNvSpPr>
                <p:nvPr/>
              </p:nvSpPr>
              <p:spPr bwMode="auto">
                <a:xfrm>
                  <a:off x="3557" y="3223"/>
                  <a:ext cx="233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7" rIns="92075" bIns="46037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000000"/>
                      </a:solidFill>
                      <a:latin typeface="Arial" charset="0"/>
                    </a:rPr>
                    <a:t>Lu</a:t>
                  </a:r>
                  <a:endParaRPr lang="en-US" sz="1800">
                    <a:latin typeface="Arial" charset="0"/>
                  </a:endParaRPr>
                </a:p>
              </p:txBody>
            </p:sp>
          </p:grpSp>
        </p:grpSp>
        <p:sp>
          <p:nvSpPr>
            <p:cNvPr id="22550" name="Text Box 263"/>
            <p:cNvSpPr txBox="1">
              <a:spLocks noChangeArrowheads="1"/>
            </p:cNvSpPr>
            <p:nvPr/>
          </p:nvSpPr>
          <p:spPr bwMode="auto">
            <a:xfrm>
              <a:off x="564" y="672"/>
              <a:ext cx="4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cs-CZ"/>
            </a:p>
          </p:txBody>
        </p:sp>
        <p:grpSp>
          <p:nvGrpSpPr>
            <p:cNvPr id="22551" name="Group 264"/>
            <p:cNvGrpSpPr>
              <a:grpSpLocks/>
            </p:cNvGrpSpPr>
            <p:nvPr/>
          </p:nvGrpSpPr>
          <p:grpSpPr bwMode="auto">
            <a:xfrm>
              <a:off x="2971" y="3473"/>
              <a:ext cx="1574" cy="288"/>
              <a:chOff x="3158" y="3694"/>
              <a:chExt cx="1574" cy="288"/>
            </a:xfrm>
          </p:grpSpPr>
          <p:sp>
            <p:nvSpPr>
              <p:cNvPr id="22552" name="AutoShape 265" descr="MBLOGO~1"/>
              <p:cNvSpPr>
                <a:spLocks noChangeAspect="1" noChangeArrowheads="1"/>
              </p:cNvSpPr>
              <p:nvPr/>
            </p:nvSpPr>
            <p:spPr bwMode="auto">
              <a:xfrm>
                <a:off x="4312" y="3699"/>
                <a:ext cx="420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cs-CZ"/>
              </a:p>
            </p:txBody>
          </p:sp>
          <p:sp>
            <p:nvSpPr>
              <p:cNvPr id="22553" name="Text Box 266"/>
              <p:cNvSpPr txBox="1">
                <a:spLocks noChangeArrowheads="1"/>
              </p:cNvSpPr>
              <p:nvPr/>
            </p:nvSpPr>
            <p:spPr bwMode="auto">
              <a:xfrm>
                <a:off x="3158" y="3694"/>
                <a:ext cx="10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cs-CZ"/>
              </a:p>
            </p:txBody>
          </p:sp>
        </p:grpSp>
      </p:grpSp>
      <p:sp>
        <p:nvSpPr>
          <p:cNvPr id="54539" name="Text Box 267"/>
          <p:cNvSpPr txBox="1">
            <a:spLocks noChangeArrowheads="1"/>
          </p:cNvSpPr>
          <p:nvPr/>
        </p:nvSpPr>
        <p:spPr bwMode="auto">
          <a:xfrm>
            <a:off x="1763713" y="101600"/>
            <a:ext cx="5616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Arial" charset="0"/>
              </a:rPr>
              <a:t>„</a:t>
            </a:r>
            <a:r>
              <a:rPr lang="cs-CZ" sz="2400"/>
              <a:t>M</a:t>
            </a:r>
            <a:r>
              <a:rPr lang="en-US" sz="2400"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cs-CZ" sz="2400"/>
              <a:t>ssbauerovsk</a:t>
            </a:r>
            <a:r>
              <a:rPr lang="cs-CZ" sz="2400">
                <a:latin typeface="Arial" charset="0"/>
              </a:rPr>
              <a:t>á“ periodická tabulka</a:t>
            </a:r>
            <a:r>
              <a:rPr lang="cs-CZ" sz="2800"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</p:txBody>
      </p:sp>
      <p:sp>
        <p:nvSpPr>
          <p:cNvPr id="54540" name="Text Box 268"/>
          <p:cNvSpPr txBox="1">
            <a:spLocks noChangeArrowheads="1"/>
          </p:cNvSpPr>
          <p:nvPr/>
        </p:nvSpPr>
        <p:spPr bwMode="auto">
          <a:xfrm>
            <a:off x="7835900" y="1624013"/>
            <a:ext cx="1130300" cy="581025"/>
          </a:xfrm>
          <a:prstGeom prst="rect">
            <a:avLst/>
          </a:prstGeom>
          <a:solidFill>
            <a:srgbClr val="FFE3E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b="1"/>
              <a:t>44 prvků aktivních</a:t>
            </a:r>
          </a:p>
        </p:txBody>
      </p:sp>
      <p:sp>
        <p:nvSpPr>
          <p:cNvPr id="54541" name="Text Box 269"/>
          <p:cNvSpPr txBox="1">
            <a:spLocks noChangeArrowheads="1"/>
          </p:cNvSpPr>
          <p:nvPr/>
        </p:nvSpPr>
        <p:spPr bwMode="auto">
          <a:xfrm>
            <a:off x="7772400" y="3898900"/>
            <a:ext cx="1371600" cy="581025"/>
          </a:xfrm>
          <a:prstGeom prst="rect">
            <a:avLst/>
          </a:prstGeom>
          <a:solidFill>
            <a:srgbClr val="D8E7F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59 prvků neaktivních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5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39" grpId="0" autoUpdateAnimBg="0"/>
      <p:bldP spid="54540" grpId="0" animBg="1"/>
      <p:bldP spid="545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693738"/>
          </a:xfrm>
        </p:spPr>
        <p:txBody>
          <a:bodyPr/>
          <a:lstStyle/>
          <a:p>
            <a:pPr eaLnBrk="1" hangingPunct="1"/>
            <a:r>
              <a:rPr lang="cs-CZ" sz="4000" smtClean="0">
                <a:latin typeface="Arial" pitchFamily="34" charset="0"/>
              </a:rPr>
              <a:t>Osnova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638175"/>
            <a:ext cx="8547100" cy="545941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Atomová absorpce a emise</a:t>
            </a:r>
            <a:endParaRPr lang="en-US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Rezonanční fluorescence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Zpětný ráz a mechanická analogie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Atom v krystalu a M</a:t>
            </a:r>
            <a:r>
              <a:rPr lang="en-US" sz="2800" dirty="0" smtClean="0">
                <a:latin typeface="Arial" pitchFamily="34" charset="0"/>
              </a:rPr>
              <a:t>ö</a:t>
            </a:r>
            <a:r>
              <a:rPr lang="cs-CZ" sz="2800" dirty="0" err="1" smtClean="0">
                <a:latin typeface="Arial" pitchFamily="34" charset="0"/>
              </a:rPr>
              <a:t>ssbauerův</a:t>
            </a:r>
            <a:r>
              <a:rPr lang="cs-CZ" sz="2800" dirty="0" smtClean="0">
                <a:latin typeface="Arial" pitchFamily="34" charset="0"/>
              </a:rPr>
              <a:t> jev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 err="1" smtClean="0">
                <a:latin typeface="Arial" pitchFamily="34" charset="0"/>
              </a:rPr>
              <a:t>Mössbauerova</a:t>
            </a:r>
            <a:r>
              <a:rPr lang="cs-CZ" sz="2800" dirty="0" smtClean="0">
                <a:latin typeface="Arial" pitchFamily="34" charset="0"/>
              </a:rPr>
              <a:t> spektroskopie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</a:rPr>
              <a:t>(spektrum, isotopy)</a:t>
            </a:r>
            <a:endParaRPr lang="en-US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</a:rPr>
              <a:t>.</a:t>
            </a:r>
            <a:r>
              <a:rPr lang="cs-CZ" sz="2800" dirty="0" smtClean="0">
                <a:latin typeface="Arial" pitchFamily="34" charset="0"/>
              </a:rPr>
              <a:t> spektr</a:t>
            </a:r>
            <a:r>
              <a:rPr lang="en-US" sz="2800" dirty="0" smtClean="0">
                <a:latin typeface="Arial" pitchFamily="34" charset="0"/>
              </a:rPr>
              <a:t>um a </a:t>
            </a:r>
            <a:r>
              <a:rPr lang="en-US" sz="2800" dirty="0" err="1" smtClean="0">
                <a:latin typeface="Arial" pitchFamily="34" charset="0"/>
              </a:rPr>
              <a:t>historick</a:t>
            </a:r>
            <a:r>
              <a:rPr lang="cs-CZ" sz="2800" dirty="0" smtClean="0">
                <a:latin typeface="Arial" pitchFamily="34" charset="0"/>
              </a:rPr>
              <a:t>é uspořádání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experimentu</a:t>
            </a:r>
            <a:endParaRPr lang="cs-CZ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MS s </a:t>
            </a:r>
            <a:r>
              <a:rPr lang="cs-CZ" sz="2800" baseline="30000" dirty="0" smtClean="0">
                <a:latin typeface="Arial" pitchFamily="34" charset="0"/>
              </a:rPr>
              <a:t>57</a:t>
            </a:r>
            <a:r>
              <a:rPr lang="cs-CZ" sz="2800" dirty="0" smtClean="0">
                <a:latin typeface="Arial" pitchFamily="34" charset="0"/>
              </a:rPr>
              <a:t>Fe, </a:t>
            </a:r>
            <a:r>
              <a:rPr lang="cs-CZ" sz="2800" dirty="0" err="1" smtClean="0">
                <a:latin typeface="Arial" pitchFamily="34" charset="0"/>
              </a:rPr>
              <a:t>hyperjemné</a:t>
            </a:r>
            <a:r>
              <a:rPr lang="cs-CZ" sz="2800" dirty="0" smtClean="0">
                <a:latin typeface="Arial" pitchFamily="34" charset="0"/>
              </a:rPr>
              <a:t> interakce</a:t>
            </a:r>
            <a:endParaRPr lang="en-US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>
                <a:latin typeface="Arial" charset="0"/>
                <a:cs typeface="Arial" charset="0"/>
              </a:rPr>
              <a:t>Jaderný a elektronový </a:t>
            </a:r>
            <a:r>
              <a:rPr lang="cs-CZ" sz="2800" dirty="0" err="1">
                <a:latin typeface="Arial" charset="0"/>
                <a:cs typeface="Arial" charset="0"/>
              </a:rPr>
              <a:t>Zeemanův</a:t>
            </a:r>
            <a:r>
              <a:rPr lang="cs-CZ" sz="2800" dirty="0">
                <a:latin typeface="Arial" charset="0"/>
                <a:cs typeface="Arial" charset="0"/>
              </a:rPr>
              <a:t> jev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</a:rPr>
              <a:t>Modern</a:t>
            </a:r>
            <a:r>
              <a:rPr lang="cs-CZ" sz="2800" dirty="0" smtClean="0">
                <a:latin typeface="Arial" pitchFamily="34" charset="0"/>
              </a:rPr>
              <a:t>í schéma uspořádání experimentu</a:t>
            </a:r>
            <a:endParaRPr lang="en-US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800" dirty="0" smtClean="0">
                <a:latin typeface="Arial" charset="0"/>
              </a:rPr>
              <a:t>K</a:t>
            </a:r>
            <a:r>
              <a:rPr lang="cs-CZ" sz="2800" dirty="0" err="1" smtClean="0">
                <a:latin typeface="Arial" charset="0"/>
              </a:rPr>
              <a:t>alibrace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>
                <a:latin typeface="Arial" charset="0"/>
              </a:rPr>
              <a:t>škály </a:t>
            </a:r>
            <a:r>
              <a:rPr lang="cs-CZ" sz="2800" dirty="0" smtClean="0">
                <a:latin typeface="Arial" charset="0"/>
              </a:rPr>
              <a:t>energie</a:t>
            </a:r>
            <a:r>
              <a:rPr lang="en-US" sz="2800" dirty="0" smtClean="0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800" dirty="0" err="1" smtClean="0">
                <a:latin typeface="Arial" pitchFamily="34" charset="0"/>
              </a:rPr>
              <a:t>Vybran</a:t>
            </a:r>
            <a:r>
              <a:rPr lang="cs-CZ" sz="2800" dirty="0" smtClean="0">
                <a:latin typeface="Arial" pitchFamily="34" charset="0"/>
              </a:rPr>
              <a:t>é aplikace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</a:rPr>
              <a:t>Výhody a nevýhody metody</a:t>
            </a:r>
          </a:p>
          <a:p>
            <a:pPr eaLnBrk="1" hangingPunct="1">
              <a:buFont typeface="Wingdings" pitchFamily="2" charset="2"/>
              <a:buChar char="q"/>
            </a:pPr>
            <a:endParaRPr lang="cs-CZ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cs-CZ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cs-CZ" sz="2800" dirty="0" smtClean="0"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cs-CZ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10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860425" y="609600"/>
          <a:ext cx="8924925" cy="673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kument" r:id="rId3" imgW="5961960" imgH="4498920" progId="">
                  <p:embed/>
                </p:oleObj>
              </mc:Choice>
              <mc:Fallback>
                <p:oleObj name="dokument" r:id="rId3" imgW="5961960" imgH="44989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609600"/>
                        <a:ext cx="8924925" cy="673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12725" y="-2095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cs-CZ" sz="3200">
              <a:latin typeface="Times New Roman" pitchFamily="18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cs-CZ" sz="3200">
              <a:latin typeface="Times New Roman" pitchFamily="18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831975" y="188913"/>
            <a:ext cx="5480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 b="1"/>
              <a:t>Charakteristiky některých isotopů používaných v MS</a:t>
            </a:r>
            <a:endParaRPr lang="en-US" sz="1800" b="1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07950" y="1196975"/>
            <a:ext cx="649288" cy="414338"/>
          </a:xfrm>
          <a:prstGeom prst="rightArrow">
            <a:avLst>
              <a:gd name="adj1" fmla="val 50000"/>
              <a:gd name="adj2" fmla="val 3917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07950" y="3519488"/>
            <a:ext cx="649288" cy="414337"/>
          </a:xfrm>
          <a:prstGeom prst="rightArrow">
            <a:avLst>
              <a:gd name="adj1" fmla="val 50000"/>
              <a:gd name="adj2" fmla="val 3917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-5400000">
            <a:off x="3522662" y="6511926"/>
            <a:ext cx="531813" cy="271462"/>
          </a:xfrm>
          <a:prstGeom prst="rightArrow">
            <a:avLst>
              <a:gd name="adj1" fmla="val 50000"/>
              <a:gd name="adj2" fmla="val 4897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-5400000">
            <a:off x="4441825" y="6511925"/>
            <a:ext cx="531813" cy="271463"/>
          </a:xfrm>
          <a:prstGeom prst="rightArrow">
            <a:avLst>
              <a:gd name="adj1" fmla="val 50000"/>
              <a:gd name="adj2" fmla="val 4897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 rot="10800000">
            <a:off x="8315325" y="2360613"/>
            <a:ext cx="649288" cy="414337"/>
          </a:xfrm>
          <a:prstGeom prst="rightArrow">
            <a:avLst>
              <a:gd name="adj1" fmla="val 50000"/>
              <a:gd name="adj2" fmla="val 3917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3400425" y="2305050"/>
            <a:ext cx="863600" cy="287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4295775" y="2263775"/>
            <a:ext cx="935038" cy="360363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19250" y="17463"/>
            <a:ext cx="588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3333CC"/>
                </a:solidFill>
                <a:latin typeface="Arial" charset="0"/>
              </a:rPr>
              <a:t>Mössbauer</a:t>
            </a:r>
            <a:r>
              <a:rPr lang="cs-CZ" sz="2400">
                <a:solidFill>
                  <a:srgbClr val="3333CC"/>
                </a:solidFill>
                <a:latin typeface="Arial" charset="0"/>
              </a:rPr>
              <a:t>ova</a:t>
            </a:r>
            <a:r>
              <a:rPr lang="en-GB" sz="2400">
                <a:solidFill>
                  <a:srgbClr val="3333CC"/>
                </a:solidFill>
                <a:latin typeface="Arial" charset="0"/>
              </a:rPr>
              <a:t> spe</a:t>
            </a:r>
            <a:r>
              <a:rPr lang="cs-CZ" sz="2400">
                <a:solidFill>
                  <a:srgbClr val="3333CC"/>
                </a:solidFill>
                <a:latin typeface="Arial" charset="0"/>
              </a:rPr>
              <a:t>k</a:t>
            </a:r>
            <a:r>
              <a:rPr lang="en-GB" sz="2400">
                <a:solidFill>
                  <a:srgbClr val="3333CC"/>
                </a:solidFill>
                <a:latin typeface="Arial" charset="0"/>
              </a:rPr>
              <a:t>tros</a:t>
            </a:r>
            <a:r>
              <a:rPr lang="cs-CZ" sz="2400">
                <a:solidFill>
                  <a:srgbClr val="3333CC"/>
                </a:solidFill>
                <a:latin typeface="Arial" charset="0"/>
              </a:rPr>
              <a:t>k</a:t>
            </a:r>
            <a:r>
              <a:rPr lang="en-GB" sz="2400">
                <a:solidFill>
                  <a:srgbClr val="3333CC"/>
                </a:solidFill>
                <a:latin typeface="Arial" charset="0"/>
              </a:rPr>
              <a:t>op</a:t>
            </a:r>
            <a:r>
              <a:rPr lang="cs-CZ" sz="2400">
                <a:solidFill>
                  <a:srgbClr val="3333CC"/>
                </a:solidFill>
                <a:latin typeface="Arial" charset="0"/>
              </a:rPr>
              <a:t>ie</a:t>
            </a:r>
            <a:r>
              <a:rPr lang="en-GB" sz="2400">
                <a:solidFill>
                  <a:srgbClr val="3333CC"/>
                </a:solidFill>
                <a:latin typeface="Arial" charset="0"/>
              </a:rPr>
              <a:t> </a:t>
            </a:r>
            <a:r>
              <a:rPr lang="cs-CZ" sz="2400">
                <a:solidFill>
                  <a:srgbClr val="3333CC"/>
                </a:solidFill>
                <a:latin typeface="Arial" charset="0"/>
              </a:rPr>
              <a:t>isotopu</a:t>
            </a:r>
            <a:r>
              <a:rPr lang="en-GB" sz="240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GB" sz="2400" baseline="30000">
                <a:solidFill>
                  <a:srgbClr val="3333CC"/>
                </a:solidFill>
                <a:latin typeface="Arial" charset="0"/>
              </a:rPr>
              <a:t>57</a:t>
            </a:r>
            <a:r>
              <a:rPr lang="en-GB" sz="2400">
                <a:solidFill>
                  <a:srgbClr val="3333CC"/>
                </a:solidFill>
                <a:latin typeface="Arial" charset="0"/>
              </a:rPr>
              <a:t>Fe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45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charset="0"/>
              </a:rPr>
              <a:t>Magnetic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ké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materi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á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ly 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obsahující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Fe - “Mössbauer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ův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“ isotop </a:t>
            </a:r>
            <a:r>
              <a:rPr lang="en-GB" baseline="30000">
                <a:solidFill>
                  <a:srgbClr val="000000"/>
                </a:solidFill>
                <a:latin typeface="Arial" charset="0"/>
              </a:rPr>
              <a:t>57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Fe  (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přirozený obsah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2.17%)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196975"/>
            <a:ext cx="572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charset="0"/>
              </a:rPr>
              <a:t>Radioa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tiv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ní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zdroj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baseline="30000">
                <a:solidFill>
                  <a:srgbClr val="000000"/>
                </a:solidFill>
                <a:latin typeface="Arial" charset="0"/>
              </a:rPr>
              <a:t>57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Co (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záchyt 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ele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tron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s poločasem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270 d)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703888" y="1219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084888" y="1219200"/>
            <a:ext cx="305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aseline="30000">
                <a:solidFill>
                  <a:srgbClr val="000000"/>
                </a:solidFill>
                <a:latin typeface="Arial" charset="0"/>
              </a:rPr>
              <a:t>57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Fe 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ve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vzbuzeném stavu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I=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/2 </a:t>
            </a:r>
            <a:endParaRPr lang="en-GB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 rot="10739967">
            <a:off x="7010400" y="1752600"/>
            <a:ext cx="303213" cy="4603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893 h 21600"/>
              <a:gd name="T14" fmla="*/ 17449 w 21600"/>
              <a:gd name="T15" fmla="*/ 92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680" y="0"/>
                </a:lnTo>
                <a:lnTo>
                  <a:pt x="13680" y="2893"/>
                </a:lnTo>
                <a:lnTo>
                  <a:pt x="12427" y="2893"/>
                </a:lnTo>
                <a:cubicBezTo>
                  <a:pt x="5564" y="2893"/>
                  <a:pt x="0" y="7041"/>
                  <a:pt x="0" y="12158"/>
                </a:cubicBezTo>
                <a:lnTo>
                  <a:pt x="0" y="21600"/>
                </a:lnTo>
                <a:lnTo>
                  <a:pt x="6513" y="21600"/>
                </a:lnTo>
                <a:lnTo>
                  <a:pt x="6513" y="12158"/>
                </a:lnTo>
                <a:cubicBezTo>
                  <a:pt x="6513" y="10560"/>
                  <a:pt x="9161" y="9265"/>
                  <a:pt x="12427" y="9265"/>
                </a:cubicBezTo>
                <a:lnTo>
                  <a:pt x="13680" y="9265"/>
                </a:lnTo>
                <a:lnTo>
                  <a:pt x="13680" y="12158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331913" y="1905000"/>
            <a:ext cx="285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aseline="30000">
                <a:solidFill>
                  <a:srgbClr val="000000"/>
                </a:solidFill>
                <a:latin typeface="Arial" charset="0"/>
              </a:rPr>
              <a:t>57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Fe </a:t>
            </a:r>
            <a:r>
              <a:rPr lang="cs-CZ">
                <a:solidFill>
                  <a:srgbClr val="000000"/>
                </a:solidFill>
                <a:latin typeface="Arial" charset="0"/>
              </a:rPr>
              <a:t>v základním stavu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I=1/2  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4114800" y="19812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495800" y="1905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066FF"/>
                </a:solidFill>
                <a:latin typeface="Arial" charset="0"/>
              </a:rPr>
              <a:t>emis</a:t>
            </a:r>
            <a:r>
              <a:rPr lang="cs-CZ">
                <a:solidFill>
                  <a:srgbClr val="0066FF"/>
                </a:solidFill>
                <a:latin typeface="Arial" charset="0"/>
              </a:rPr>
              <a:t>e </a:t>
            </a:r>
            <a:r>
              <a:rPr lang="en-GB">
                <a:solidFill>
                  <a:srgbClr val="0066FF"/>
                </a:solidFill>
                <a:latin typeface="Arial" charset="0"/>
              </a:rPr>
              <a:t>136.32 keV   </a:t>
            </a:r>
            <a:r>
              <a:rPr lang="en-GB" sz="1800">
                <a:solidFill>
                  <a:srgbClr val="0066FF"/>
                </a:solidFill>
                <a:latin typeface="Times New Roman" pitchFamily="18" charset="0"/>
              </a:rPr>
              <a:t>γ</a:t>
            </a: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900113" y="2636838"/>
            <a:ext cx="307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aseline="30000">
                <a:solidFill>
                  <a:srgbClr val="3333CC"/>
                </a:solidFill>
                <a:latin typeface="Arial" charset="0"/>
              </a:rPr>
              <a:t>57</a:t>
            </a:r>
            <a:r>
              <a:rPr lang="en-GB">
                <a:solidFill>
                  <a:srgbClr val="3333CC"/>
                </a:solidFill>
                <a:latin typeface="Arial" charset="0"/>
              </a:rPr>
              <a:t>Fe </a:t>
            </a:r>
            <a:r>
              <a:rPr lang="cs-CZ">
                <a:solidFill>
                  <a:srgbClr val="3333CC"/>
                </a:solidFill>
              </a:rPr>
              <a:t>ve</a:t>
            </a:r>
            <a:r>
              <a:rPr lang="en-GB">
                <a:solidFill>
                  <a:srgbClr val="3333CC"/>
                </a:solidFill>
              </a:rPr>
              <a:t> </a:t>
            </a:r>
            <a:r>
              <a:rPr lang="cs-CZ">
                <a:solidFill>
                  <a:srgbClr val="3333CC"/>
                </a:solidFill>
              </a:rPr>
              <a:t>vzbuzeném stavu</a:t>
            </a:r>
            <a:r>
              <a:rPr lang="en-GB" sz="2000"/>
              <a:t> </a:t>
            </a:r>
            <a:r>
              <a:rPr lang="en-GB">
                <a:solidFill>
                  <a:srgbClr val="3333CC"/>
                </a:solidFill>
                <a:latin typeface="Arial" charset="0"/>
              </a:rPr>
              <a:t> I=3/2 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-10765984">
            <a:off x="7620000" y="1752600"/>
            <a:ext cx="381000" cy="14462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4800600" y="26670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3333CC"/>
                </a:solidFill>
                <a:latin typeface="Arial" charset="0"/>
              </a:rPr>
              <a:t>emis</a:t>
            </a:r>
            <a:r>
              <a:rPr lang="cs-CZ">
                <a:solidFill>
                  <a:srgbClr val="3333CC"/>
                </a:solidFill>
                <a:latin typeface="Arial" charset="0"/>
              </a:rPr>
              <a:t>e</a:t>
            </a:r>
            <a:r>
              <a:rPr lang="en-GB">
                <a:solidFill>
                  <a:srgbClr val="3333CC"/>
                </a:solidFill>
                <a:latin typeface="Arial" charset="0"/>
              </a:rPr>
              <a:t> 121.91 keV   </a:t>
            </a:r>
            <a:r>
              <a:rPr lang="en-GB" sz="1800">
                <a:solidFill>
                  <a:srgbClr val="3333CC"/>
                </a:solidFill>
                <a:latin typeface="Times New Roman" pitchFamily="18" charset="0"/>
              </a:rPr>
              <a:t>γ</a:t>
            </a:r>
            <a:endParaRPr lang="en-GB" sz="18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4191000" y="27432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3333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10805001" flipH="1">
            <a:off x="2209800" y="3048000"/>
            <a:ext cx="55245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819400" y="3200400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solidFill>
                  <a:srgbClr val="FF0000"/>
                </a:solidFill>
                <a:latin typeface="Arial" charset="0"/>
              </a:rPr>
              <a:t>emis</a:t>
            </a:r>
            <a:r>
              <a:rPr lang="cs-CZ" sz="18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GB" sz="1800">
                <a:solidFill>
                  <a:srgbClr val="FF0000"/>
                </a:solidFill>
                <a:latin typeface="Arial" charset="0"/>
              </a:rPr>
              <a:t> 14.41 keV   </a:t>
            </a:r>
            <a:r>
              <a:rPr lang="en-GB" sz="1800">
                <a:solidFill>
                  <a:srgbClr val="FF0000"/>
                </a:solidFill>
                <a:latin typeface="Times New Roman" pitchFamily="18" charset="0"/>
              </a:rPr>
              <a:t>γ</a:t>
            </a:r>
            <a:endParaRPr lang="en-GB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2380396">
            <a:off x="4419600" y="36449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105400" y="3797300"/>
            <a:ext cx="308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aseline="30000">
                <a:solidFill>
                  <a:srgbClr val="000000"/>
                </a:solidFill>
                <a:latin typeface="Arial" charset="0"/>
              </a:rPr>
              <a:t>57</a:t>
            </a:r>
            <a:r>
              <a:rPr lang="en-GB" sz="1800">
                <a:solidFill>
                  <a:srgbClr val="000000"/>
                </a:solidFill>
                <a:latin typeface="Arial" charset="0"/>
              </a:rPr>
              <a:t>Fe </a:t>
            </a:r>
            <a:r>
              <a:rPr lang="cs-CZ" sz="1800">
                <a:solidFill>
                  <a:srgbClr val="000000"/>
                </a:solidFill>
                <a:latin typeface="Arial" charset="0"/>
              </a:rPr>
              <a:t>v základním stavu </a:t>
            </a:r>
            <a:r>
              <a:rPr lang="en-GB" sz="1800">
                <a:solidFill>
                  <a:srgbClr val="000000"/>
                </a:solidFill>
                <a:latin typeface="Arial" charset="0"/>
              </a:rPr>
              <a:t>I=1/2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838200" y="4149725"/>
            <a:ext cx="2220913" cy="396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solidFill>
                  <a:srgbClr val="006600"/>
                </a:solidFill>
                <a:latin typeface="Arial" charset="0"/>
              </a:rPr>
              <a:t>P</a:t>
            </a:r>
            <a:r>
              <a:rPr lang="en-GB" sz="2000">
                <a:solidFill>
                  <a:srgbClr val="006600"/>
                </a:solidFill>
                <a:latin typeface="Arial" charset="0"/>
              </a:rPr>
              <a:t>roces </a:t>
            </a:r>
            <a:r>
              <a:rPr lang="cs-CZ" sz="2000">
                <a:solidFill>
                  <a:srgbClr val="006600"/>
                </a:solidFill>
                <a:latin typeface="Arial" charset="0"/>
              </a:rPr>
              <a:t>a</a:t>
            </a:r>
            <a:r>
              <a:rPr lang="en-GB" sz="2000">
                <a:solidFill>
                  <a:srgbClr val="006600"/>
                </a:solidFill>
                <a:latin typeface="Arial" charset="0"/>
              </a:rPr>
              <a:t>bsorp</a:t>
            </a:r>
            <a:r>
              <a:rPr lang="cs-CZ" sz="2000">
                <a:solidFill>
                  <a:srgbClr val="006600"/>
                </a:solidFill>
                <a:latin typeface="Arial" charset="0"/>
              </a:rPr>
              <a:t>ce</a:t>
            </a:r>
            <a:endParaRPr lang="en-GB" sz="200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447800" y="5718175"/>
            <a:ext cx="3089275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aseline="30000">
                <a:solidFill>
                  <a:srgbClr val="000000"/>
                </a:solidFill>
              </a:rPr>
              <a:t>57</a:t>
            </a:r>
            <a:r>
              <a:rPr lang="en-GB" sz="1800">
                <a:solidFill>
                  <a:srgbClr val="000000"/>
                </a:solidFill>
              </a:rPr>
              <a:t>Fe </a:t>
            </a:r>
            <a:r>
              <a:rPr lang="cs-CZ" sz="1800">
                <a:solidFill>
                  <a:srgbClr val="000000"/>
                </a:solidFill>
              </a:rPr>
              <a:t>v základním stavu</a:t>
            </a:r>
            <a:r>
              <a:rPr lang="en-GB" sz="1800">
                <a:solidFill>
                  <a:srgbClr val="000000"/>
                </a:solidFill>
              </a:rPr>
              <a:t> I=1/2</a:t>
            </a:r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 rot="-2700000">
            <a:off x="2362200" y="5410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2819400" y="5207000"/>
            <a:ext cx="240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6600"/>
                </a:solidFill>
                <a:latin typeface="Arial" charset="0"/>
              </a:rPr>
              <a:t>absorp</a:t>
            </a:r>
            <a:r>
              <a:rPr lang="cs-CZ">
                <a:solidFill>
                  <a:srgbClr val="006600"/>
                </a:solidFill>
                <a:latin typeface="Arial" charset="0"/>
              </a:rPr>
              <a:t>ce </a:t>
            </a:r>
            <a:r>
              <a:rPr lang="en-GB">
                <a:solidFill>
                  <a:srgbClr val="006600"/>
                </a:solidFill>
                <a:latin typeface="Arial" charset="0"/>
              </a:rPr>
              <a:t>14.41 keV </a:t>
            </a:r>
            <a:r>
              <a:rPr lang="en-GB">
                <a:solidFill>
                  <a:srgbClr val="006600"/>
                </a:solidFill>
                <a:latin typeface="Times New Roman" pitchFamily="18" charset="0"/>
              </a:rPr>
              <a:t>γ</a:t>
            </a:r>
            <a:r>
              <a:rPr lang="cs-CZ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en-GB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 rot="-2700000">
            <a:off x="51054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6159500" y="3213100"/>
            <a:ext cx="2373313" cy="36671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“Mössbauer</a:t>
            </a:r>
            <a:r>
              <a:rPr lang="cs-CZ" sz="1800">
                <a:solidFill>
                  <a:srgbClr val="FFFFFF"/>
                </a:solidFill>
                <a:latin typeface="Arial" charset="0"/>
              </a:rPr>
              <a:t>ova</a:t>
            </a:r>
            <a:r>
              <a:rPr lang="en-GB" sz="1800">
                <a:solidFill>
                  <a:srgbClr val="FFFFFF"/>
                </a:solidFill>
                <a:latin typeface="Arial" charset="0"/>
              </a:rPr>
              <a:t>“</a:t>
            </a:r>
            <a:r>
              <a:rPr lang="cs-CZ" sz="1800">
                <a:solidFill>
                  <a:srgbClr val="FFFFFF"/>
                </a:solidFill>
                <a:latin typeface="Arial" charset="0"/>
              </a:rPr>
              <a:t> čára</a:t>
            </a: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 rot="40396">
            <a:off x="5334000" y="3276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5745163" y="4724400"/>
            <a:ext cx="3398837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baseline="30000">
                <a:solidFill>
                  <a:srgbClr val="3333CC"/>
                </a:solidFill>
                <a:latin typeface="Arial" charset="0"/>
              </a:rPr>
              <a:t>57</a:t>
            </a:r>
            <a:r>
              <a:rPr lang="en-GB" sz="1800">
                <a:solidFill>
                  <a:srgbClr val="3333CC"/>
                </a:solidFill>
                <a:latin typeface="Arial" charset="0"/>
              </a:rPr>
              <a:t>Fe </a:t>
            </a:r>
            <a:r>
              <a:rPr lang="cs-CZ" sz="1800">
                <a:solidFill>
                  <a:srgbClr val="3333CC"/>
                </a:solidFill>
              </a:rPr>
              <a:t>ve</a:t>
            </a:r>
            <a:r>
              <a:rPr lang="en-GB" sz="1800">
                <a:solidFill>
                  <a:srgbClr val="3333CC"/>
                </a:solidFill>
              </a:rPr>
              <a:t> </a:t>
            </a:r>
            <a:r>
              <a:rPr lang="cs-CZ" sz="1800">
                <a:solidFill>
                  <a:srgbClr val="3333CC"/>
                </a:solidFill>
              </a:rPr>
              <a:t>vzbuzeném stavu</a:t>
            </a:r>
            <a:r>
              <a:rPr lang="en-GB" sz="1800"/>
              <a:t> </a:t>
            </a:r>
            <a:r>
              <a:rPr lang="en-GB" sz="1800">
                <a:solidFill>
                  <a:srgbClr val="3333CC"/>
                </a:solidFill>
                <a:latin typeface="Arial" charset="0"/>
              </a:rPr>
              <a:t>I=3/2</a:t>
            </a:r>
            <a:r>
              <a:rPr lang="en-GB">
                <a:solidFill>
                  <a:srgbClr val="3333CC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utoUpdateAnimBg="0"/>
      <p:bldP spid="44036" grpId="0" autoUpdateAnimBg="0"/>
      <p:bldP spid="44037" grpId="0" animBg="1"/>
      <p:bldP spid="44038" grpId="0" autoUpdateAnimBg="0"/>
      <p:bldP spid="44039" grpId="0" animBg="1"/>
      <p:bldP spid="44040" grpId="0" autoUpdateAnimBg="0"/>
      <p:bldP spid="44041" grpId="0" animBg="1"/>
      <p:bldP spid="44042" grpId="0" autoUpdateAnimBg="0"/>
      <p:bldP spid="44043" grpId="0" autoUpdateAnimBg="0"/>
      <p:bldP spid="44044" grpId="0" animBg="1"/>
      <p:bldP spid="44045" grpId="0" autoUpdateAnimBg="0"/>
      <p:bldP spid="44046" grpId="0" animBg="1"/>
      <p:bldP spid="44047" grpId="0" animBg="1"/>
      <p:bldP spid="44048" grpId="0" autoUpdateAnimBg="0"/>
      <p:bldP spid="44049" grpId="0" animBg="1"/>
      <p:bldP spid="44050" grpId="0" autoUpdateAnimBg="0"/>
      <p:bldP spid="44051" grpId="0" animBg="1" autoUpdateAnimBg="0"/>
      <p:bldP spid="44052" grpId="0" animBg="1" autoUpdateAnimBg="0"/>
      <p:bldP spid="44053" grpId="0" animBg="1"/>
      <p:bldP spid="44054" grpId="0" autoUpdateAnimBg="0"/>
      <p:bldP spid="44055" grpId="0" animBg="1"/>
      <p:bldP spid="44056" grpId="0" animBg="1" autoUpdateAnimBg="0"/>
      <p:bldP spid="44057" grpId="0" animBg="1"/>
      <p:bldP spid="4405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e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27150"/>
            <a:ext cx="900112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337300" cy="396875"/>
          </a:xfrm>
          <a:prstGeom prst="rect">
            <a:avLst/>
          </a:prstGeom>
          <a:solidFill>
            <a:srgbClr val="E9FFE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Schem</a:t>
            </a:r>
            <a:r>
              <a:rPr lang="cs-CZ" sz="2000"/>
              <a:t>e</a:t>
            </a:r>
            <a:r>
              <a:rPr lang="en-US" sz="2000"/>
              <a:t> of de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ë</a:t>
            </a:r>
            <a:r>
              <a:rPr lang="en-US" sz="2000"/>
              <a:t>xcitation of </a:t>
            </a:r>
            <a:r>
              <a:rPr lang="en-US" sz="2000" baseline="30000"/>
              <a:t>57</a:t>
            </a:r>
            <a:r>
              <a:rPr lang="en-US" sz="2000"/>
              <a:t>Fe source and absorber</a:t>
            </a:r>
            <a:endParaRPr lang="cs-CZ" sz="200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339975" y="1628775"/>
            <a:ext cx="936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  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04800" y="3019425"/>
          <a:ext cx="8461375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kument" r:id="rId4" imgW="5831763" imgH="2203389" progId="Word.Document.8">
                  <p:embed/>
                </p:oleObj>
              </mc:Choice>
              <mc:Fallback>
                <p:oleObj name="Dokument" r:id="rId4" imgW="5831763" imgH="220338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19425"/>
                        <a:ext cx="8461375" cy="31781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62000" y="187325"/>
            <a:ext cx="3089275" cy="336550"/>
          </a:xfrm>
          <a:prstGeom prst="rect">
            <a:avLst/>
          </a:prstGeom>
          <a:solidFill>
            <a:srgbClr val="DAE8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aseline="30000">
                <a:solidFill>
                  <a:srgbClr val="3333CC"/>
                </a:solidFill>
              </a:rPr>
              <a:t>57</a:t>
            </a:r>
            <a:r>
              <a:rPr lang="en-GB">
                <a:solidFill>
                  <a:srgbClr val="3333CC"/>
                </a:solidFill>
              </a:rPr>
              <a:t>Fe </a:t>
            </a:r>
            <a:r>
              <a:rPr lang="cs-CZ">
                <a:solidFill>
                  <a:srgbClr val="3333CC"/>
                </a:solidFill>
              </a:rPr>
              <a:t>ve</a:t>
            </a:r>
            <a:r>
              <a:rPr lang="en-GB">
                <a:solidFill>
                  <a:srgbClr val="3333CC"/>
                </a:solidFill>
              </a:rPr>
              <a:t> </a:t>
            </a:r>
            <a:r>
              <a:rPr lang="cs-CZ">
                <a:solidFill>
                  <a:srgbClr val="3333CC"/>
                </a:solidFill>
              </a:rPr>
              <a:t>vzbuzeném stavu</a:t>
            </a:r>
            <a:r>
              <a:rPr lang="en-GB"/>
              <a:t> </a:t>
            </a:r>
            <a:r>
              <a:rPr lang="en-GB">
                <a:solidFill>
                  <a:srgbClr val="3333CC"/>
                </a:solidFill>
              </a:rPr>
              <a:t>I=3/2</a:t>
            </a:r>
            <a:endParaRPr lang="en-GB">
              <a:latin typeface="Arial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38200" y="901700"/>
            <a:ext cx="22701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1">
                <a:solidFill>
                  <a:srgbClr val="FFFFFF"/>
                </a:solidFill>
                <a:latin typeface="Arial" charset="0"/>
              </a:rPr>
              <a:t>emis</a:t>
            </a:r>
            <a:r>
              <a:rPr lang="cs-CZ" sz="1800" b="1">
                <a:solidFill>
                  <a:srgbClr val="FFFFFF"/>
                </a:solidFill>
                <a:latin typeface="Arial" charset="0"/>
              </a:rPr>
              <a:t>e</a:t>
            </a:r>
            <a:r>
              <a:rPr lang="en-GB" sz="1800" b="1">
                <a:solidFill>
                  <a:srgbClr val="FFFFFF"/>
                </a:solidFill>
                <a:latin typeface="Arial" charset="0"/>
              </a:rPr>
              <a:t> 14.41 keV   </a:t>
            </a:r>
            <a:r>
              <a:rPr lang="en-GB" sz="2400" b="1">
                <a:solidFill>
                  <a:srgbClr val="FFFFFF"/>
                </a:solidFill>
                <a:latin typeface="Times New Roman" pitchFamily="18" charset="0"/>
              </a:rPr>
              <a:t>γ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62000" y="2043113"/>
            <a:ext cx="2778125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aseline="30000">
                <a:solidFill>
                  <a:srgbClr val="000000"/>
                </a:solidFill>
              </a:rPr>
              <a:t>57</a:t>
            </a:r>
            <a:r>
              <a:rPr lang="en-GB">
                <a:solidFill>
                  <a:srgbClr val="000000"/>
                </a:solidFill>
              </a:rPr>
              <a:t>Fe </a:t>
            </a:r>
            <a:r>
              <a:rPr lang="cs-CZ">
                <a:solidFill>
                  <a:srgbClr val="000000"/>
                </a:solidFill>
              </a:rPr>
              <a:t>v základním stavu</a:t>
            </a:r>
            <a:r>
              <a:rPr lang="en-GB">
                <a:solidFill>
                  <a:srgbClr val="000000"/>
                </a:solidFill>
              </a:rPr>
              <a:t> I=1/2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905000" y="515938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1905000" y="1506538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810000" y="1049338"/>
            <a:ext cx="1676400" cy="1524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 rot="-900000">
            <a:off x="3779838" y="687388"/>
            <a:ext cx="1676400" cy="1524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900000">
            <a:off x="3779838" y="1430338"/>
            <a:ext cx="1676400" cy="1524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 rot="1800000">
            <a:off x="3635375" y="1758950"/>
            <a:ext cx="1676400" cy="1524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227763" y="981075"/>
            <a:ext cx="1730375" cy="304800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solidFill>
                  <a:srgbClr val="FF0000"/>
                </a:solidFill>
                <a:latin typeface="Arial" charset="0"/>
              </a:rPr>
              <a:t>emis</a:t>
            </a:r>
            <a:r>
              <a:rPr lang="cs-CZ" sz="14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GB" sz="1400">
                <a:solidFill>
                  <a:srgbClr val="FF0000"/>
                </a:solidFill>
                <a:latin typeface="Arial" charset="0"/>
              </a:rPr>
              <a:t> 14.41 keV   </a:t>
            </a:r>
            <a:r>
              <a:rPr lang="en-GB" sz="1400">
                <a:solidFill>
                  <a:srgbClr val="FF0000"/>
                </a:solidFill>
                <a:latin typeface="Times New Roman" pitchFamily="18" charset="0"/>
              </a:rPr>
              <a:t>γ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248400" y="439738"/>
            <a:ext cx="2590800" cy="304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400">
                <a:solidFill>
                  <a:srgbClr val="339933"/>
                </a:solidFill>
                <a:latin typeface="Arial" charset="0"/>
              </a:rPr>
              <a:t>Konversní</a:t>
            </a:r>
            <a:r>
              <a:rPr lang="en-GB" sz="1400">
                <a:solidFill>
                  <a:srgbClr val="00CC00"/>
                </a:solidFill>
                <a:latin typeface="Arial" charset="0"/>
              </a:rPr>
              <a:t> ele</a:t>
            </a:r>
            <a:r>
              <a:rPr lang="cs-CZ" sz="1400">
                <a:solidFill>
                  <a:srgbClr val="00CC00"/>
                </a:solidFill>
                <a:latin typeface="Arial" charset="0"/>
              </a:rPr>
              <a:t>k</a:t>
            </a:r>
            <a:r>
              <a:rPr lang="en-GB" sz="1400">
                <a:solidFill>
                  <a:srgbClr val="00CC00"/>
                </a:solidFill>
                <a:latin typeface="Arial" charset="0"/>
              </a:rPr>
              <a:t>tron</a:t>
            </a:r>
            <a:r>
              <a:rPr lang="cs-CZ" sz="1400">
                <a:solidFill>
                  <a:srgbClr val="00CC00"/>
                </a:solidFill>
                <a:latin typeface="Arial" charset="0"/>
              </a:rPr>
              <a:t>y</a:t>
            </a:r>
            <a:r>
              <a:rPr lang="en-GB" sz="1400">
                <a:solidFill>
                  <a:srgbClr val="00CC00"/>
                </a:solidFill>
                <a:latin typeface="Arial" charset="0"/>
              </a:rPr>
              <a:t> K, L, M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227763" y="1611313"/>
            <a:ext cx="2135187" cy="304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latin typeface="Arial" charset="0"/>
              </a:rPr>
              <a:t>Auger</a:t>
            </a:r>
            <a:r>
              <a:rPr lang="cs-CZ" sz="1400">
                <a:latin typeface="Arial" charset="0"/>
              </a:rPr>
              <a:t>ovy</a:t>
            </a:r>
            <a:r>
              <a:rPr lang="en-GB" sz="1400">
                <a:latin typeface="Arial" charset="0"/>
              </a:rPr>
              <a:t> ele</a:t>
            </a:r>
            <a:r>
              <a:rPr lang="cs-CZ" sz="1400">
                <a:latin typeface="Arial" charset="0"/>
              </a:rPr>
              <a:t>k</a:t>
            </a:r>
            <a:r>
              <a:rPr lang="en-GB" sz="1400">
                <a:latin typeface="Arial" charset="0"/>
              </a:rPr>
              <a:t>tron</a:t>
            </a:r>
            <a:r>
              <a:rPr lang="cs-CZ" sz="1400">
                <a:latin typeface="Arial" charset="0"/>
              </a:rPr>
              <a:t>y </a:t>
            </a:r>
            <a:r>
              <a:rPr lang="en-GB" sz="1400">
                <a:latin typeface="Arial" charset="0"/>
              </a:rPr>
              <a:t>KLL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372225" y="2187575"/>
            <a:ext cx="1411288" cy="3048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>
                <a:latin typeface="Arial" charset="0"/>
              </a:rPr>
              <a:t>X-</a:t>
            </a:r>
            <a:r>
              <a:rPr lang="cs-CZ" sz="1400">
                <a:latin typeface="Arial" charset="0"/>
              </a:rPr>
              <a:t>paprsky</a:t>
            </a:r>
            <a:r>
              <a:rPr lang="en-GB" sz="1400">
                <a:latin typeface="Arial" charset="0"/>
              </a:rPr>
              <a:t> Kα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 autoUpdateAnimBg="0"/>
      <p:bldP spid="45060" grpId="0" animBg="1" autoUpdateAnimBg="0"/>
      <p:bldP spid="45061" grpId="0" animBg="1" autoUpdateAnimBg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 autoUpdateAnimBg="0"/>
      <p:bldP spid="45069" grpId="0" animBg="1" autoUpdateAnimBg="0"/>
      <p:bldP spid="45070" grpId="0" animBg="1" autoUpdateAnimBg="0"/>
      <p:bldP spid="4507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71550" y="44450"/>
            <a:ext cx="7129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800"/>
              <a:t>Atom v krystalu II : </a:t>
            </a:r>
            <a:r>
              <a:rPr lang="en-US" sz="2800"/>
              <a:t>Hyperjemn</a:t>
            </a:r>
            <a:r>
              <a:rPr lang="cs-CZ" sz="2800"/>
              <a:t>é interakce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6700" y="584200"/>
            <a:ext cx="26495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/>
              <a:t>Omezíme se na </a:t>
            </a:r>
            <a:r>
              <a:rPr lang="cs-CZ" sz="2000" baseline="30000">
                <a:solidFill>
                  <a:srgbClr val="FF0000"/>
                </a:solidFill>
              </a:rPr>
              <a:t>57</a:t>
            </a:r>
            <a:r>
              <a:rPr lang="cs-CZ" sz="2000">
                <a:solidFill>
                  <a:srgbClr val="FF0000"/>
                </a:solidFill>
              </a:rPr>
              <a:t>Fe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2476484">
            <a:off x="4140200" y="90805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55875" y="1341438"/>
            <a:ext cx="1008063" cy="39687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solidFill>
                  <a:srgbClr val="FF0000"/>
                </a:solidFill>
              </a:rPr>
              <a:t>jádro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811838" y="1341438"/>
            <a:ext cx="2432050" cy="3968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solidFill>
                  <a:srgbClr val="00663A"/>
                </a:solidFill>
              </a:rPr>
              <a:t>elektronový obal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07950" y="2755900"/>
            <a:ext cx="2447925" cy="457200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400"/>
              <a:t>elektrostatické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476375" y="1989138"/>
            <a:ext cx="3187700" cy="366712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800">
                <a:solidFill>
                  <a:srgbClr val="FF0000"/>
                </a:solidFill>
              </a:rPr>
              <a:t>prostorová hustota náboje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219700" y="1989138"/>
            <a:ext cx="3763963" cy="3667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800"/>
              <a:t>vlnová funkce v prostoru jádra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4572000" y="2276475"/>
            <a:ext cx="792163" cy="360363"/>
          </a:xfrm>
          <a:prstGeom prst="curvedUpArrow">
            <a:avLst>
              <a:gd name="adj1" fmla="val 43965"/>
              <a:gd name="adj2" fmla="val 879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132138" y="2744788"/>
            <a:ext cx="3671887" cy="396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CCFF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/>
              <a:t>isomerní (chemický) posun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636713" y="3706813"/>
            <a:ext cx="2719387" cy="366712"/>
          </a:xfrm>
          <a:prstGeom prst="rect">
            <a:avLst/>
          </a:prstGeom>
          <a:gradFill rotWithShape="1">
            <a:gsLst>
              <a:gs pos="0">
                <a:srgbClr val="CAB1C1"/>
              </a:gs>
              <a:gs pos="50000">
                <a:srgbClr val="FFDFF4"/>
              </a:gs>
              <a:gs pos="100000">
                <a:srgbClr val="CAB1C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>
                <a:solidFill>
                  <a:srgbClr val="FF0000"/>
                </a:solidFill>
              </a:rPr>
              <a:t>kvadrupolový moment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508625" y="3644900"/>
            <a:ext cx="3167063" cy="36671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A8D2A8"/>
              </a:gs>
              <a:gs pos="100000">
                <a:srgbClr val="CCFFCC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>
                <a:solidFill>
                  <a:srgbClr val="00663A"/>
                </a:solidFill>
              </a:rPr>
              <a:t>gradient elektrického pole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10800000">
            <a:off x="4572000" y="3429000"/>
            <a:ext cx="792163" cy="360363"/>
          </a:xfrm>
          <a:prstGeom prst="curvedUpArrow">
            <a:avLst>
              <a:gd name="adj1" fmla="val 43965"/>
              <a:gd name="adj2" fmla="val 87929"/>
              <a:gd name="adj3" fmla="val 33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060700" y="4327525"/>
            <a:ext cx="4032250" cy="396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/>
              <a:t>kvadrupolové štěpení (posun)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07950" y="5157788"/>
            <a:ext cx="2017713" cy="4572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solidFill>
                  <a:srgbClr val="000099"/>
                </a:solidFill>
              </a:rPr>
              <a:t>magnetické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268538" y="5434013"/>
            <a:ext cx="2374900" cy="36671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4902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1800">
                <a:solidFill>
                  <a:srgbClr val="000099"/>
                </a:solidFill>
                <a:cs typeface="+mn-cs"/>
              </a:rPr>
              <a:t>dipolový moment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435600" y="5300663"/>
            <a:ext cx="3384550" cy="6715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>
                <a:solidFill>
                  <a:srgbClr val="00663A"/>
                </a:solidFill>
              </a:rPr>
              <a:t>(efektivní) magnetické pole v místě jádra (s-elektrony</a:t>
            </a:r>
            <a:r>
              <a:rPr lang="cs-CZ" sz="2000">
                <a:solidFill>
                  <a:srgbClr val="00663A"/>
                </a:solidFill>
              </a:rPr>
              <a:t>)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 rot="10800000">
            <a:off x="4284663" y="5013325"/>
            <a:ext cx="1081087" cy="417513"/>
          </a:xfrm>
          <a:prstGeom prst="curvedUpArrow">
            <a:avLst>
              <a:gd name="adj1" fmla="val 51787"/>
              <a:gd name="adj2" fmla="val 103574"/>
              <a:gd name="adj3" fmla="val 33333"/>
            </a:avLst>
          </a:prstGeom>
          <a:gradFill rotWithShape="1">
            <a:gsLst>
              <a:gs pos="0">
                <a:schemeClr val="hlink"/>
              </a:gs>
              <a:gs pos="100000">
                <a:srgbClr val="CC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917825" y="6056313"/>
            <a:ext cx="3959225" cy="36671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>
                <a:solidFill>
                  <a:srgbClr val="000099"/>
                </a:solidFill>
              </a:rPr>
              <a:t>jaderný Zeemanův jev (štěpení)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 rot="-2707590">
            <a:off x="5292725" y="90805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4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autoUpdateAnimBg="0"/>
      <p:bldP spid="34822" grpId="0" animBg="1"/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  <p:bldP spid="34828" grpId="0" animBg="1"/>
      <p:bldP spid="34829" grpId="0" animBg="1" autoUpdateAnimBg="0"/>
      <p:bldP spid="34830" grpId="0" animBg="1" autoUpdateAnimBg="0"/>
      <p:bldP spid="34831" grpId="0" animBg="1" autoUpdateAnimBg="0"/>
      <p:bldP spid="34832" grpId="0" animBg="1"/>
      <p:bldP spid="34833" grpId="0" animBg="1" autoUpdateAnimBg="0"/>
      <p:bldP spid="34834" grpId="0" animBg="1" autoUpdateAnimBg="0"/>
      <p:bldP spid="34835" grpId="0" animBg="1" autoUpdateAnimBg="0"/>
      <p:bldP spid="34837" grpId="0" animBg="1" autoUpdateAnimBg="0"/>
      <p:bldP spid="34838" grpId="0" animBg="1"/>
      <p:bldP spid="34839" grpId="0" animBg="1" autoUpdateAnimBg="0"/>
      <p:bldP spid="348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92075"/>
            <a:ext cx="9144000" cy="46196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CCFF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99"/>
                </a:solidFill>
              </a:rPr>
              <a:t>Isomerní posun</a:t>
            </a:r>
            <a:r>
              <a:rPr lang="en-GB" sz="2000"/>
              <a:t> - souvislost s hustotou s-elektronů</a:t>
            </a:r>
            <a:r>
              <a:rPr lang="cs-CZ" sz="2000"/>
              <a:t> </a:t>
            </a:r>
            <a:r>
              <a:rPr lang="en-GB" sz="2000"/>
              <a:t>a jejich spinovým stavem  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84225" y="5462588"/>
            <a:ext cx="692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 Kvadrupolové štěpení (posuv) </a:t>
            </a:r>
            <a:r>
              <a:rPr lang="en-GB" sz="2000" b="1"/>
              <a:t>malé</a:t>
            </a:r>
            <a:r>
              <a:rPr lang="en-GB" sz="2000"/>
              <a:t> vůči Zeemanovskému 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7848600" y="5624513"/>
            <a:ext cx="228600" cy="609600"/>
          </a:xfrm>
          <a:prstGeom prst="curvedLef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038600" y="5913438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možno považovat za poruchu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33400" y="6129338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/>
              <a:t>srovnatelné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1385711">
            <a:off x="2057400" y="6359525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819400" y="6359525"/>
            <a:ext cx="568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000"/>
              <a:t>složité a mohou být porušena i výběrová pravidla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81000" y="2513013"/>
            <a:ext cx="3067050" cy="457200"/>
          </a:xfrm>
          <a:prstGeom prst="rect">
            <a:avLst/>
          </a:prstGeom>
          <a:gradFill rotWithShape="0">
            <a:gsLst>
              <a:gs pos="0">
                <a:srgbClr val="CDEBCD"/>
              </a:gs>
              <a:gs pos="50000">
                <a:srgbClr val="AEC7AE"/>
              </a:gs>
              <a:gs pos="100000">
                <a:srgbClr val="CDEBC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/>
              <a:t>Kvadrupolové štěpení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352800" y="2817813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1.  nenulový kvadrupolový moment jádra 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8131175" y="2978150"/>
            <a:ext cx="228600" cy="609600"/>
          </a:xfrm>
          <a:prstGeom prst="curvedLef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352800" y="322897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000"/>
              <a:t> I </a:t>
            </a:r>
            <a:r>
              <a:rPr lang="en-GB" sz="2000">
                <a:ea typeface="Arial Unicode MS" pitchFamily="34" charset="-128"/>
                <a:cs typeface="Arial Unicode MS" pitchFamily="34" charset="-128"/>
              </a:rPr>
              <a:t>&gt; 1/2 (pro </a:t>
            </a:r>
            <a:r>
              <a:rPr lang="en-GB" sz="2000" baseline="30000">
                <a:ea typeface="Arial Unicode MS" pitchFamily="34" charset="-128"/>
                <a:cs typeface="Arial Unicode MS" pitchFamily="34" charset="-128"/>
              </a:rPr>
              <a:t>57</a:t>
            </a:r>
            <a:r>
              <a:rPr lang="en-GB" sz="2000">
                <a:ea typeface="Arial Unicode MS" pitchFamily="34" charset="-128"/>
                <a:cs typeface="Arial Unicode MS" pitchFamily="34" charset="-128"/>
              </a:rPr>
              <a:t>Fe vzbuzený stav I = 3/2) </a:t>
            </a:r>
            <a:endParaRPr lang="en-GB" sz="2000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792163" y="3638550"/>
            <a:ext cx="650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000"/>
              <a:t>2. symetrie gradientu elektrického pole nižší než kubická</a:t>
            </a: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2605088" y="728663"/>
            <a:ext cx="4103687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/>
              <a:t>IS</a:t>
            </a:r>
            <a:r>
              <a:rPr lang="en-GB" sz="1800"/>
              <a:t> = </a:t>
            </a:r>
            <a:r>
              <a:rPr lang="en-GB" sz="1800" i="1"/>
              <a:t>K</a:t>
            </a:r>
            <a:r>
              <a:rPr lang="en-GB" sz="1800"/>
              <a:t> (</a:t>
            </a:r>
            <a:r>
              <a:rPr lang="en-GB" sz="1800" i="1"/>
              <a:t>R</a:t>
            </a:r>
            <a:r>
              <a:rPr lang="en-GB" sz="1800" baseline="-25000"/>
              <a:t>e</a:t>
            </a:r>
            <a:r>
              <a:rPr lang="en-GB" sz="1800" baseline="30000"/>
              <a:t>2</a:t>
            </a:r>
            <a:r>
              <a:rPr lang="en-GB" sz="1800"/>
              <a:t> – </a:t>
            </a:r>
            <a:r>
              <a:rPr lang="en-GB" sz="1800" i="1"/>
              <a:t>R</a:t>
            </a:r>
            <a:r>
              <a:rPr lang="en-GB" sz="1800" baseline="-25000"/>
              <a:t>g</a:t>
            </a:r>
            <a:r>
              <a:rPr lang="en-GB" sz="1800" baseline="30000"/>
              <a:t>2</a:t>
            </a:r>
            <a:r>
              <a:rPr lang="en-GB" sz="1800"/>
              <a:t>) {[</a:t>
            </a:r>
            <a:r>
              <a:rPr lang="en-GB" sz="1800" i="1"/>
              <a:t>Ψ</a:t>
            </a:r>
            <a:r>
              <a:rPr lang="en-GB" sz="1800" baseline="-25000"/>
              <a:t>s</a:t>
            </a:r>
            <a:r>
              <a:rPr lang="en-GB" sz="1800" baseline="30000"/>
              <a:t>2</a:t>
            </a:r>
            <a:r>
              <a:rPr lang="en-GB" sz="1800"/>
              <a:t>(0)]</a:t>
            </a:r>
            <a:r>
              <a:rPr lang="en-GB" sz="1800" baseline="-25000"/>
              <a:t>a</a:t>
            </a:r>
            <a:r>
              <a:rPr lang="en-GB" sz="1800"/>
              <a:t> – [</a:t>
            </a:r>
            <a:r>
              <a:rPr lang="en-GB" sz="1800" i="1"/>
              <a:t>Ψ</a:t>
            </a:r>
            <a:r>
              <a:rPr lang="en-GB" sz="1800" baseline="-25000"/>
              <a:t>s</a:t>
            </a:r>
            <a:r>
              <a:rPr lang="en-GB" sz="1800" baseline="30000"/>
              <a:t>2</a:t>
            </a:r>
            <a:r>
              <a:rPr lang="en-GB" sz="1800"/>
              <a:t>(0)]</a:t>
            </a:r>
            <a:r>
              <a:rPr lang="en-GB" sz="1800" baseline="-25000"/>
              <a:t>b</a:t>
            </a:r>
            <a:r>
              <a:rPr lang="en-GB" sz="1800"/>
              <a:t>}</a:t>
            </a:r>
            <a:endParaRPr lang="cs-CZ" sz="1800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2066925" y="1189038"/>
            <a:ext cx="5367338" cy="336550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</a:t>
            </a:r>
            <a:r>
              <a:rPr lang="cs-CZ" i="1"/>
              <a:t>R</a:t>
            </a:r>
            <a:r>
              <a:rPr lang="cs-CZ" baseline="-25000"/>
              <a:t>e</a:t>
            </a:r>
            <a:r>
              <a:rPr lang="cs-CZ"/>
              <a:t> a </a:t>
            </a:r>
            <a:r>
              <a:rPr lang="cs-CZ" i="1"/>
              <a:t>R</a:t>
            </a:r>
            <a:r>
              <a:rPr lang="cs-CZ" baseline="-25000"/>
              <a:t>g</a:t>
            </a:r>
            <a:r>
              <a:rPr lang="cs-CZ"/>
              <a:t> poloměr jádra v excitovaném a základním stavu</a:t>
            </a: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363538" y="995363"/>
            <a:ext cx="1325562" cy="338137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K</a:t>
            </a:r>
            <a:r>
              <a:rPr lang="cs-CZ"/>
              <a:t>  konstanta</a:t>
            </a: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3433763" y="1604963"/>
            <a:ext cx="5465762" cy="5857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[</a:t>
            </a:r>
            <a:r>
              <a:rPr lang="en-GB" i="1"/>
              <a:t>Ψ</a:t>
            </a:r>
            <a:r>
              <a:rPr lang="cs-CZ" baseline="-25000"/>
              <a:t>s</a:t>
            </a:r>
            <a:r>
              <a:rPr lang="cs-CZ"/>
              <a:t> ]</a:t>
            </a:r>
            <a:r>
              <a:rPr lang="cs-CZ" baseline="-25000"/>
              <a:t>a,b  </a:t>
            </a:r>
            <a:r>
              <a:rPr lang="cs-CZ"/>
              <a:t> vlnová funkce s-elektronů v místě jádra vzorku (a) </a:t>
            </a:r>
          </a:p>
          <a:p>
            <a:r>
              <a:rPr lang="cs-CZ"/>
              <a:t>            a referenčního absorbéru (b)</a:t>
            </a:r>
          </a:p>
        </p:txBody>
      </p:sp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3381375" y="4121150"/>
            <a:ext cx="3636963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altLang="ja-JP" sz="1800" i="1"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cs-CZ" altLang="ja-JP" sz="1800" baseline="-30000"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altLang="ja-JP" sz="18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cs-CZ" altLang="ja-JP" sz="1800" i="1">
                <a:ea typeface="Arial Unicode MS" pitchFamily="34" charset="-128"/>
                <a:cs typeface="Arial Unicode MS" pitchFamily="34" charset="-128"/>
              </a:rPr>
              <a:t>eQV</a:t>
            </a:r>
            <a:r>
              <a:rPr lang="cs-CZ" altLang="ja-JP" sz="1800" baseline="-30000">
                <a:ea typeface="Arial Unicode MS" pitchFamily="34" charset="-128"/>
                <a:cs typeface="Arial Unicode MS" pitchFamily="34" charset="-128"/>
              </a:rPr>
              <a:t>zz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/4</a:t>
            </a:r>
            <a:r>
              <a:rPr lang="cs-CZ" altLang="ja-JP" sz="1800" i="1">
                <a:ea typeface="Arial Unicode MS" pitchFamily="34" charset="-128"/>
                <a:cs typeface="Arial Unicode MS" pitchFamily="34" charset="-128"/>
              </a:rPr>
              <a:t>I(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cs-CZ" altLang="ja-JP" sz="1800" i="1"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-1)</a:t>
            </a:r>
            <a:r>
              <a:rPr lang="en-US" altLang="ja-JP" sz="1800"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 [3</a:t>
            </a:r>
            <a:r>
              <a:rPr lang="cs-CZ" altLang="ja-JP" sz="1800" i="1"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cs-CZ" altLang="ja-JP" sz="1800" baseline="-30000"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cs-CZ" altLang="ja-JP" sz="1800" baseline="3000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altLang="ja-JP" sz="1800" i="1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cs-CZ" altLang="ja-JP" sz="1800" i="1"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cs-CZ" altLang="ja-JP" sz="1800">
                <a:ea typeface="Arial Unicode MS" pitchFamily="34" charset="-128"/>
                <a:cs typeface="Arial Unicode MS" pitchFamily="34" charset="-128"/>
              </a:rPr>
              <a:t>+1)]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287338" y="4167188"/>
            <a:ext cx="2689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Pro osovou lokální symetrii</a:t>
            </a:r>
          </a:p>
        </p:txBody>
      </p:sp>
      <p:sp>
        <p:nvSpPr>
          <p:cNvPr id="25" name="Obdélník 24"/>
          <p:cNvSpPr>
            <a:spLocks noChangeArrowheads="1"/>
          </p:cNvSpPr>
          <p:nvPr/>
        </p:nvSpPr>
        <p:spPr bwMode="auto">
          <a:xfrm>
            <a:off x="871538" y="4579938"/>
            <a:ext cx="1997075" cy="3381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i="1"/>
              <a:t>e - </a:t>
            </a:r>
            <a:r>
              <a:rPr lang="cs-CZ"/>
              <a:t>náboj elektronu</a:t>
            </a:r>
          </a:p>
        </p:txBody>
      </p:sp>
      <p:sp>
        <p:nvSpPr>
          <p:cNvPr id="26" name="Obdélník 25"/>
          <p:cNvSpPr>
            <a:spLocks noChangeArrowheads="1"/>
          </p:cNvSpPr>
          <p:nvPr/>
        </p:nvSpPr>
        <p:spPr bwMode="auto">
          <a:xfrm>
            <a:off x="3201988" y="4579938"/>
            <a:ext cx="3049587" cy="338137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Q</a:t>
            </a:r>
            <a:r>
              <a:rPr lang="cs-CZ"/>
              <a:t> - kvadrupólový moment jádra</a:t>
            </a:r>
          </a:p>
        </p:txBody>
      </p:sp>
      <p:sp>
        <p:nvSpPr>
          <p:cNvPr id="27" name="Obdélník 26"/>
          <p:cNvSpPr>
            <a:spLocks noChangeArrowheads="1"/>
          </p:cNvSpPr>
          <p:nvPr/>
        </p:nvSpPr>
        <p:spPr bwMode="auto">
          <a:xfrm>
            <a:off x="6435725" y="4557713"/>
            <a:ext cx="2513013" cy="584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V</a:t>
            </a:r>
            <a:r>
              <a:rPr lang="cs-CZ" baseline="-25000"/>
              <a:t>zz</a:t>
            </a:r>
            <a:r>
              <a:rPr lang="cs-CZ"/>
              <a:t> je složka gradientu </a:t>
            </a:r>
          </a:p>
          <a:p>
            <a:r>
              <a:rPr lang="cs-CZ"/>
              <a:t>    elektrostatického pole </a:t>
            </a:r>
          </a:p>
        </p:txBody>
      </p:sp>
      <p:sp>
        <p:nvSpPr>
          <p:cNvPr id="28" name="Obdélník 27"/>
          <p:cNvSpPr>
            <a:spLocks noChangeArrowheads="1"/>
          </p:cNvSpPr>
          <p:nvPr/>
        </p:nvSpPr>
        <p:spPr bwMode="auto">
          <a:xfrm>
            <a:off x="908050" y="4968875"/>
            <a:ext cx="1430338" cy="338138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I </a:t>
            </a:r>
            <a:r>
              <a:rPr lang="cs-CZ"/>
              <a:t> - spin jádra </a:t>
            </a:r>
          </a:p>
        </p:txBody>
      </p:sp>
      <p:sp>
        <p:nvSpPr>
          <p:cNvPr id="29" name="Obdélník 28"/>
          <p:cNvSpPr>
            <a:spLocks noChangeArrowheads="1"/>
          </p:cNvSpPr>
          <p:nvPr/>
        </p:nvSpPr>
        <p:spPr bwMode="auto">
          <a:xfrm>
            <a:off x="3205163" y="4946650"/>
            <a:ext cx="3052762" cy="339725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m</a:t>
            </a:r>
            <a:r>
              <a:rPr lang="cs-CZ" baseline="-25000"/>
              <a:t>z </a:t>
            </a:r>
            <a:r>
              <a:rPr lang="cs-CZ"/>
              <a:t>- magnetické kvantové číslo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 autoUpdateAnimBg="0"/>
      <p:bldP spid="39943" grpId="0" autoUpdateAnimBg="0"/>
      <p:bldP spid="39944" grpId="0" animBg="1"/>
      <p:bldP spid="39945" grpId="0" autoUpdateAnimBg="0"/>
      <p:bldP spid="39946" grpId="0" autoUpdateAnimBg="0"/>
      <p:bldP spid="39947" grpId="0" animBg="1"/>
      <p:bldP spid="39948" grpId="0" autoUpdateAnimBg="0"/>
      <p:bldP spid="39949" grpId="0" animBg="1" autoUpdateAnimBg="0"/>
      <p:bldP spid="39950" grpId="0" autoUpdateAnimBg="0"/>
      <p:bldP spid="39951" grpId="0" animBg="1"/>
      <p:bldP spid="39952" grpId="0" autoUpdateAnimBg="0"/>
      <p:bldP spid="39953" grpId="0" autoUpdateAnimBg="0"/>
      <p:bldP spid="15" grpId="0" animBg="1"/>
      <p:bldP spid="16" grpId="0" animBg="1"/>
      <p:bldP spid="17" grpId="0" animBg="1"/>
      <p:bldP spid="18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421063" y="109538"/>
            <a:ext cx="2303462" cy="366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dirty="0">
                <a:solidFill>
                  <a:srgbClr val="CC0000"/>
                </a:solidFill>
                <a:latin typeface="Arial" charset="0"/>
                <a:cs typeface="Arial" charset="0"/>
              </a:rPr>
              <a:t>Zeeman</a:t>
            </a:r>
            <a:r>
              <a:rPr lang="cs-CZ" dirty="0" err="1">
                <a:solidFill>
                  <a:srgbClr val="CC0000"/>
                </a:solidFill>
                <a:latin typeface="Arial" charset="0"/>
                <a:cs typeface="Arial" charset="0"/>
              </a:rPr>
              <a:t>ovo</a:t>
            </a:r>
            <a:r>
              <a:rPr lang="cs-CZ" dirty="0">
                <a:solidFill>
                  <a:srgbClr val="CC0000"/>
                </a:solidFill>
                <a:latin typeface="Arial" charset="0"/>
                <a:cs typeface="Arial" charset="0"/>
              </a:rPr>
              <a:t> štěpení</a:t>
            </a:r>
            <a:endParaRPr lang="en-GB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610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>
                <a:solidFill>
                  <a:srgbClr val="333333"/>
                </a:solidFill>
              </a:rPr>
              <a:t>Je-li jádro </a:t>
            </a:r>
            <a:r>
              <a:rPr lang="en-US" sz="1600" baseline="30000">
                <a:solidFill>
                  <a:srgbClr val="333333"/>
                </a:solidFill>
              </a:rPr>
              <a:t>57</a:t>
            </a:r>
            <a:r>
              <a:rPr lang="en-US" sz="1600">
                <a:solidFill>
                  <a:srgbClr val="333333"/>
                </a:solidFill>
              </a:rPr>
              <a:t>Fe </a:t>
            </a:r>
            <a:r>
              <a:rPr lang="cs-CZ" sz="1600">
                <a:solidFill>
                  <a:srgbClr val="333333"/>
                </a:solidFill>
              </a:rPr>
              <a:t>vystaveno</a:t>
            </a:r>
            <a:r>
              <a:rPr lang="en-US" sz="1600">
                <a:solidFill>
                  <a:srgbClr val="333333"/>
                </a:solidFill>
              </a:rPr>
              <a:t> </a:t>
            </a:r>
            <a:r>
              <a:rPr lang="cs-CZ" sz="1600">
                <a:solidFill>
                  <a:srgbClr val="333333"/>
                </a:solidFill>
              </a:rPr>
              <a:t>(</a:t>
            </a:r>
            <a:r>
              <a:rPr lang="en-US" sz="1600">
                <a:solidFill>
                  <a:srgbClr val="333333"/>
                </a:solidFill>
              </a:rPr>
              <a:t>efe</a:t>
            </a:r>
            <a:r>
              <a:rPr lang="cs-CZ" sz="1600">
                <a:solidFill>
                  <a:srgbClr val="333333"/>
                </a:solidFill>
              </a:rPr>
              <a:t>k</a:t>
            </a:r>
            <a:r>
              <a:rPr lang="en-US" sz="1600">
                <a:solidFill>
                  <a:srgbClr val="333333"/>
                </a:solidFill>
              </a:rPr>
              <a:t>tiv</a:t>
            </a:r>
            <a:r>
              <a:rPr lang="cs-CZ" sz="1600">
                <a:solidFill>
                  <a:srgbClr val="333333"/>
                </a:solidFill>
              </a:rPr>
              <a:t>nímu)</a:t>
            </a:r>
            <a:r>
              <a:rPr lang="en-US" sz="1600">
                <a:solidFill>
                  <a:srgbClr val="333333"/>
                </a:solidFill>
              </a:rPr>
              <a:t> magnetic</a:t>
            </a:r>
            <a:r>
              <a:rPr lang="cs-CZ" sz="1600">
                <a:solidFill>
                  <a:srgbClr val="333333"/>
                </a:solidFill>
              </a:rPr>
              <a:t>kému</a:t>
            </a:r>
            <a:r>
              <a:rPr lang="en-US" sz="1600">
                <a:solidFill>
                  <a:srgbClr val="333333"/>
                </a:solidFill>
              </a:rPr>
              <a:t> </a:t>
            </a:r>
            <a:r>
              <a:rPr lang="cs-CZ" sz="1600">
                <a:solidFill>
                  <a:srgbClr val="333333"/>
                </a:solidFill>
              </a:rPr>
              <a:t>poli</a:t>
            </a:r>
            <a:r>
              <a:rPr lang="en-US" sz="1600">
                <a:solidFill>
                  <a:srgbClr val="333333"/>
                </a:solidFill>
              </a:rPr>
              <a:t> </a:t>
            </a:r>
            <a:r>
              <a:rPr lang="en-US" sz="1600">
                <a:solidFill>
                  <a:srgbClr val="CC0000"/>
                </a:solidFill>
              </a:rPr>
              <a:t>B</a:t>
            </a:r>
            <a:r>
              <a:rPr lang="en-US" sz="1600">
                <a:solidFill>
                  <a:srgbClr val="333333"/>
                </a:solidFill>
              </a:rPr>
              <a:t>, </a:t>
            </a:r>
            <a:r>
              <a:rPr lang="cs-CZ" sz="1600">
                <a:solidFill>
                  <a:srgbClr val="333333"/>
                </a:solidFill>
              </a:rPr>
              <a:t>jeho základní</a:t>
            </a:r>
            <a:r>
              <a:rPr lang="en-US" sz="1600">
                <a:solidFill>
                  <a:srgbClr val="333333"/>
                </a:solidFill>
              </a:rPr>
              <a:t> (I</a:t>
            </a:r>
            <a:r>
              <a:rPr lang="en-US" sz="1600" baseline="-25000">
                <a:solidFill>
                  <a:srgbClr val="333333"/>
                </a:solidFill>
              </a:rPr>
              <a:t>g</a:t>
            </a:r>
            <a:r>
              <a:rPr lang="en-US" sz="1600">
                <a:solidFill>
                  <a:srgbClr val="333333"/>
                </a:solidFill>
              </a:rPr>
              <a:t> = 1/2) a   </a:t>
            </a:r>
            <a:br>
              <a:rPr lang="en-US" sz="1600">
                <a:solidFill>
                  <a:srgbClr val="333333"/>
                </a:solidFill>
              </a:rPr>
            </a:br>
            <a:r>
              <a:rPr lang="en-US" sz="1600">
                <a:solidFill>
                  <a:srgbClr val="333333"/>
                </a:solidFill>
              </a:rPr>
              <a:t>                                                              </a:t>
            </a:r>
            <a:r>
              <a:rPr lang="cs-CZ" sz="1600">
                <a:solidFill>
                  <a:srgbClr val="333333"/>
                </a:solidFill>
              </a:rPr>
              <a:t>    </a:t>
            </a:r>
            <a:r>
              <a:rPr lang="en-US" sz="1600">
                <a:solidFill>
                  <a:srgbClr val="333333"/>
                </a:solidFill>
              </a:rPr>
              <a:t>                                    excit</a:t>
            </a:r>
            <a:r>
              <a:rPr lang="cs-CZ" sz="1600">
                <a:solidFill>
                  <a:srgbClr val="333333"/>
                </a:solidFill>
              </a:rPr>
              <a:t>ovaný</a:t>
            </a:r>
            <a:r>
              <a:rPr lang="en-US" sz="1600">
                <a:solidFill>
                  <a:srgbClr val="333333"/>
                </a:solidFill>
              </a:rPr>
              <a:t> (I</a:t>
            </a:r>
            <a:r>
              <a:rPr lang="en-US" sz="1600" baseline="-25000">
                <a:solidFill>
                  <a:srgbClr val="333333"/>
                </a:solidFill>
              </a:rPr>
              <a:t>e</a:t>
            </a:r>
            <a:r>
              <a:rPr lang="en-US" sz="1600">
                <a:solidFill>
                  <a:srgbClr val="333333"/>
                </a:solidFill>
              </a:rPr>
              <a:t> = 3/2) sta</a:t>
            </a:r>
            <a:r>
              <a:rPr lang="cs-CZ" sz="1600">
                <a:solidFill>
                  <a:srgbClr val="333333"/>
                </a:solidFill>
              </a:rPr>
              <a:t>v </a:t>
            </a:r>
            <a:br>
              <a:rPr lang="cs-CZ" sz="1600">
                <a:solidFill>
                  <a:srgbClr val="333333"/>
                </a:solidFill>
              </a:rPr>
            </a:br>
            <a:r>
              <a:rPr lang="cs-CZ" sz="1600">
                <a:solidFill>
                  <a:srgbClr val="333333"/>
                </a:solidFill>
              </a:rPr>
              <a:t>                                                                                         se rozštěpí</a:t>
            </a:r>
            <a:r>
              <a:rPr lang="en-US" sz="1600">
                <a:solidFill>
                  <a:srgbClr val="333333"/>
                </a:solidFill>
              </a:rPr>
              <a:t> </a:t>
            </a:r>
            <a:endParaRPr lang="en-GB" sz="1600">
              <a:solidFill>
                <a:srgbClr val="333333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791200" y="1385888"/>
            <a:ext cx="2236788" cy="366712"/>
          </a:xfrm>
          <a:prstGeom prst="rect">
            <a:avLst/>
          </a:prstGeom>
          <a:solidFill>
            <a:srgbClr val="C0E1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333333"/>
                </a:solidFill>
                <a:sym typeface="Symbol" pitchFamily="18" charset="2"/>
              </a:rPr>
              <a:t></a:t>
            </a:r>
            <a:r>
              <a:rPr lang="en-GB">
                <a:solidFill>
                  <a:srgbClr val="333333"/>
                </a:solidFill>
              </a:rPr>
              <a:t>E</a:t>
            </a:r>
            <a:r>
              <a:rPr lang="en-GB" baseline="-25000">
                <a:solidFill>
                  <a:srgbClr val="333333"/>
                </a:solidFill>
              </a:rPr>
              <a:t>m</a:t>
            </a:r>
            <a:r>
              <a:rPr lang="en-GB">
                <a:solidFill>
                  <a:srgbClr val="333333"/>
                </a:solidFill>
              </a:rPr>
              <a:t> = - </a:t>
            </a:r>
            <a:r>
              <a:rPr lang="en-GB">
                <a:solidFill>
                  <a:srgbClr val="3333FF"/>
                </a:solidFill>
              </a:rPr>
              <a:t>g</a:t>
            </a:r>
            <a:r>
              <a:rPr lang="en-GB" baseline="-25000">
                <a:solidFill>
                  <a:srgbClr val="3333FF"/>
                </a:solidFill>
              </a:rPr>
              <a:t>N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339933"/>
                </a:solidFill>
              </a:rPr>
              <a:t>μ</a:t>
            </a:r>
            <a:r>
              <a:rPr lang="en-GB" baseline="-25000">
                <a:solidFill>
                  <a:srgbClr val="339933"/>
                </a:solidFill>
              </a:rPr>
              <a:t>N</a:t>
            </a:r>
            <a:r>
              <a:rPr lang="en-GB" baseline="-25000">
                <a:solidFill>
                  <a:srgbClr val="CC0000"/>
                </a:solidFill>
              </a:rPr>
              <a:t> </a:t>
            </a:r>
            <a:r>
              <a:rPr lang="en-GB">
                <a:solidFill>
                  <a:srgbClr val="CC0000"/>
                </a:solidFill>
              </a:rPr>
              <a:t>B</a:t>
            </a:r>
            <a:r>
              <a:rPr lang="en-GB">
                <a:solidFill>
                  <a:srgbClr val="333333"/>
                </a:solidFill>
              </a:rPr>
              <a:t> m</a:t>
            </a:r>
            <a:r>
              <a:rPr lang="en-GB" baseline="-25000">
                <a:solidFill>
                  <a:srgbClr val="333333"/>
                </a:solidFill>
              </a:rPr>
              <a:t>z</a:t>
            </a:r>
            <a:endParaRPr lang="en-GB">
              <a:solidFill>
                <a:srgbClr val="333333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715000" y="1773238"/>
            <a:ext cx="2744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rgbClr val="3333FF"/>
                </a:solidFill>
              </a:rPr>
              <a:t>g</a:t>
            </a:r>
            <a:r>
              <a:rPr lang="en-GB" sz="1600" baseline="-25000">
                <a:solidFill>
                  <a:srgbClr val="3333FF"/>
                </a:solidFill>
              </a:rPr>
              <a:t>N</a:t>
            </a:r>
            <a:r>
              <a:rPr lang="en-GB" sz="1600" baseline="-25000">
                <a:solidFill>
                  <a:srgbClr val="333333"/>
                </a:solidFill>
              </a:rPr>
              <a:t> </a:t>
            </a:r>
            <a:r>
              <a:rPr lang="en-GB" sz="1600">
                <a:solidFill>
                  <a:srgbClr val="333333"/>
                </a:solidFill>
              </a:rPr>
              <a:t>- </a:t>
            </a:r>
            <a:r>
              <a:rPr lang="cs-CZ" sz="1600">
                <a:solidFill>
                  <a:srgbClr val="333333"/>
                </a:solidFill>
              </a:rPr>
              <a:t>jaderný</a:t>
            </a:r>
            <a:r>
              <a:rPr lang="en-GB" sz="1600">
                <a:solidFill>
                  <a:srgbClr val="333333"/>
                </a:solidFill>
              </a:rPr>
              <a:t> Landé</a:t>
            </a:r>
            <a:r>
              <a:rPr lang="cs-CZ" sz="1600">
                <a:solidFill>
                  <a:srgbClr val="333333"/>
                </a:solidFill>
              </a:rPr>
              <a:t>ův </a:t>
            </a:r>
            <a:r>
              <a:rPr lang="en-GB" sz="1600">
                <a:solidFill>
                  <a:srgbClr val="333333"/>
                </a:solidFill>
              </a:rPr>
              <a:t> fa</a:t>
            </a:r>
            <a:r>
              <a:rPr lang="cs-CZ" sz="1600">
                <a:solidFill>
                  <a:srgbClr val="333333"/>
                </a:solidFill>
              </a:rPr>
              <a:t>k</a:t>
            </a:r>
            <a:r>
              <a:rPr lang="en-GB" sz="1600">
                <a:solidFill>
                  <a:srgbClr val="333333"/>
                </a:solidFill>
              </a:rPr>
              <a:t>tor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715000" y="2155825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rgbClr val="339933"/>
                </a:solidFill>
              </a:rPr>
              <a:t>μ</a:t>
            </a:r>
            <a:r>
              <a:rPr lang="en-GB" sz="1600" baseline="-25000">
                <a:solidFill>
                  <a:srgbClr val="339933"/>
                </a:solidFill>
              </a:rPr>
              <a:t>N</a:t>
            </a:r>
            <a:r>
              <a:rPr lang="en-GB" sz="1600" baseline="-25000">
                <a:solidFill>
                  <a:srgbClr val="333333"/>
                </a:solidFill>
              </a:rPr>
              <a:t> </a:t>
            </a:r>
            <a:r>
              <a:rPr lang="en-GB" sz="1600">
                <a:solidFill>
                  <a:srgbClr val="333333"/>
                </a:solidFill>
              </a:rPr>
              <a:t>-</a:t>
            </a:r>
            <a:r>
              <a:rPr lang="cs-CZ" sz="1600">
                <a:solidFill>
                  <a:srgbClr val="333333"/>
                </a:solidFill>
              </a:rPr>
              <a:t>jaderný</a:t>
            </a:r>
            <a:r>
              <a:rPr lang="en-GB" sz="1600">
                <a:solidFill>
                  <a:srgbClr val="333333"/>
                </a:solidFill>
              </a:rPr>
              <a:t> magneton</a:t>
            </a:r>
            <a:endParaRPr lang="en-GB" baseline="-25000">
              <a:solidFill>
                <a:srgbClr val="333333"/>
              </a:solidFill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715000" y="2619375"/>
            <a:ext cx="310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rgbClr val="333333"/>
                </a:solidFill>
              </a:rPr>
              <a:t>m</a:t>
            </a:r>
            <a:r>
              <a:rPr lang="en-GB" sz="1600" baseline="-25000">
                <a:solidFill>
                  <a:srgbClr val="333333"/>
                </a:solidFill>
              </a:rPr>
              <a:t>z</a:t>
            </a:r>
            <a:r>
              <a:rPr lang="en-GB" sz="1600">
                <a:solidFill>
                  <a:srgbClr val="333333"/>
                </a:solidFill>
              </a:rPr>
              <a:t> - magnetic</a:t>
            </a:r>
            <a:r>
              <a:rPr lang="cs-CZ" sz="1600">
                <a:solidFill>
                  <a:srgbClr val="333333"/>
                </a:solidFill>
              </a:rPr>
              <a:t>ké</a:t>
            </a:r>
            <a:r>
              <a:rPr lang="en-GB" sz="1600">
                <a:solidFill>
                  <a:srgbClr val="333333"/>
                </a:solidFill>
              </a:rPr>
              <a:t> </a:t>
            </a:r>
            <a:r>
              <a:rPr lang="cs-CZ" sz="1600">
                <a:solidFill>
                  <a:srgbClr val="333333"/>
                </a:solidFill>
              </a:rPr>
              <a:t>kv</a:t>
            </a:r>
            <a:r>
              <a:rPr lang="en-GB" sz="1600">
                <a:solidFill>
                  <a:srgbClr val="333333"/>
                </a:solidFill>
              </a:rPr>
              <a:t>ant</a:t>
            </a:r>
            <a:r>
              <a:rPr lang="cs-CZ" sz="1600">
                <a:solidFill>
                  <a:srgbClr val="333333"/>
                </a:solidFill>
              </a:rPr>
              <a:t>ové číslo: </a:t>
            </a:r>
            <a:r>
              <a:rPr lang="en-GB" sz="1600">
                <a:solidFill>
                  <a:srgbClr val="333333"/>
                </a:solidFill>
              </a:rPr>
              <a:t> </a:t>
            </a:r>
            <a:r>
              <a:rPr lang="cs-CZ" sz="1600">
                <a:solidFill>
                  <a:srgbClr val="333333"/>
                </a:solidFill>
              </a:rPr>
              <a:t>    </a:t>
            </a:r>
            <a:br>
              <a:rPr lang="cs-CZ" sz="1600">
                <a:solidFill>
                  <a:srgbClr val="333333"/>
                </a:solidFill>
              </a:rPr>
            </a:br>
            <a:r>
              <a:rPr lang="cs-CZ" sz="1600">
                <a:solidFill>
                  <a:srgbClr val="333333"/>
                </a:solidFill>
              </a:rPr>
              <a:t>       </a:t>
            </a:r>
            <a:r>
              <a:rPr lang="en-GB" sz="1600">
                <a:solidFill>
                  <a:srgbClr val="333333"/>
                </a:solidFill>
              </a:rPr>
              <a:t>I, I-1,..,-I</a:t>
            </a:r>
            <a:r>
              <a:rPr lang="cs-CZ" sz="1600">
                <a:solidFill>
                  <a:srgbClr val="333333"/>
                </a:solidFill>
              </a:rPr>
              <a:t>      (2 I + 1) hladin </a:t>
            </a:r>
            <a:endParaRPr lang="en-GB" sz="1600">
              <a:solidFill>
                <a:srgbClr val="333333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715000" y="3733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</a:rPr>
              <a:t>na</a:t>
            </a:r>
            <a:r>
              <a:rPr lang="en-US" sz="1600">
                <a:solidFill>
                  <a:srgbClr val="333333"/>
                </a:solidFill>
              </a:rPr>
              <a:t> 2</a:t>
            </a:r>
            <a:endParaRPr lang="en-GB" sz="1600">
              <a:solidFill>
                <a:srgbClr val="333333"/>
              </a:solidFill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477000" y="3429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rgbClr val="333333"/>
                </a:solidFill>
              </a:rPr>
              <a:t>a</a:t>
            </a:r>
            <a:r>
              <a:rPr lang="cs-CZ" sz="1600">
                <a:solidFill>
                  <a:srgbClr val="333333"/>
                </a:solidFill>
              </a:rPr>
              <a:t> </a:t>
            </a:r>
            <a:r>
              <a:rPr lang="en-GB" sz="1600">
                <a:solidFill>
                  <a:srgbClr val="333333"/>
                </a:solidFill>
              </a:rPr>
              <a:t> 4 </a:t>
            </a:r>
            <a:r>
              <a:rPr lang="cs-CZ" sz="1600">
                <a:solidFill>
                  <a:srgbClr val="333333"/>
                </a:solidFill>
              </a:rPr>
              <a:t>hladiny</a:t>
            </a:r>
            <a:r>
              <a:rPr lang="en-GB" sz="1600">
                <a:solidFill>
                  <a:srgbClr val="333333"/>
                </a:solidFill>
              </a:rPr>
              <a:t>. 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5400000">
            <a:off x="6781800" y="51403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364163" y="5589588"/>
            <a:ext cx="3241675" cy="3968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spe</a:t>
            </a:r>
            <a:r>
              <a:rPr lang="cs-CZ" sz="2000" b="1">
                <a:solidFill>
                  <a:srgbClr val="FF0000"/>
                </a:solidFill>
              </a:rPr>
              <a:t>k</a:t>
            </a:r>
            <a:r>
              <a:rPr lang="en-US" sz="2000" b="1">
                <a:solidFill>
                  <a:srgbClr val="FF0000"/>
                </a:solidFill>
              </a:rPr>
              <a:t>trum </a:t>
            </a:r>
            <a:r>
              <a:rPr lang="cs-CZ" sz="2000" b="1">
                <a:solidFill>
                  <a:srgbClr val="FF0000"/>
                </a:solidFill>
              </a:rPr>
              <a:t>sestává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cs-CZ" sz="2000" b="1">
                <a:solidFill>
                  <a:srgbClr val="FF0000"/>
                </a:solidFill>
              </a:rPr>
              <a:t>z</a:t>
            </a:r>
            <a:r>
              <a:rPr lang="en-US" sz="2000" b="1">
                <a:solidFill>
                  <a:srgbClr val="FF0000"/>
                </a:solidFill>
              </a:rPr>
              <a:t> 6 </a:t>
            </a:r>
            <a:r>
              <a:rPr lang="cs-CZ" sz="2000" b="1">
                <a:solidFill>
                  <a:srgbClr val="FF0000"/>
                </a:solidFill>
              </a:rPr>
              <a:t>čar</a:t>
            </a:r>
            <a:endParaRPr lang="en-GB" sz="2000">
              <a:solidFill>
                <a:srgbClr val="333333"/>
              </a:solidFill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713413" y="4343400"/>
            <a:ext cx="2530475" cy="5810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solidFill>
                  <a:srgbClr val="333333"/>
                </a:solidFill>
              </a:rPr>
              <a:t>Dovolené</a:t>
            </a:r>
            <a:r>
              <a:rPr lang="cs-CZ" sz="1600">
                <a:solidFill>
                  <a:srgbClr val="333333"/>
                </a:solidFill>
              </a:rPr>
              <a:t> přechody mají</a:t>
            </a:r>
            <a:r>
              <a:rPr lang="en-US" sz="1600">
                <a:solidFill>
                  <a:srgbClr val="333333"/>
                </a:solidFill>
              </a:rPr>
              <a:t> Δm </a:t>
            </a:r>
            <a:r>
              <a:rPr lang="cs-CZ" sz="1600">
                <a:solidFill>
                  <a:srgbClr val="333333"/>
                </a:solidFill>
              </a:rPr>
              <a:t>rovné</a:t>
            </a:r>
            <a:r>
              <a:rPr lang="en-US" sz="1600">
                <a:solidFill>
                  <a:srgbClr val="333333"/>
                </a:solidFill>
              </a:rPr>
              <a:t> 0 </a:t>
            </a:r>
            <a:r>
              <a:rPr lang="cs-CZ" sz="1600">
                <a:solidFill>
                  <a:srgbClr val="333333"/>
                </a:solidFill>
              </a:rPr>
              <a:t>nebo</a:t>
            </a:r>
            <a:r>
              <a:rPr lang="en-US" sz="1600">
                <a:solidFill>
                  <a:srgbClr val="333333"/>
                </a:solidFill>
              </a:rPr>
              <a:t> ±1 </a:t>
            </a:r>
            <a:endParaRPr lang="en-GB" sz="1600">
              <a:solidFill>
                <a:srgbClr val="333333"/>
              </a:solidFill>
            </a:endParaRPr>
          </a:p>
        </p:txBody>
      </p:sp>
      <p:pic>
        <p:nvPicPr>
          <p:cNvPr id="46093" name="Picture 13" descr="Ze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914400"/>
            <a:ext cx="2789237" cy="533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6094" name="AutoShape 14"/>
          <p:cNvSpPr>
            <a:spLocks noChangeArrowheads="1"/>
          </p:cNvSpPr>
          <p:nvPr/>
        </p:nvSpPr>
        <p:spPr bwMode="auto">
          <a:xfrm rot="2700000">
            <a:off x="5600700" y="31623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5257800" y="3810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8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  <p:bldP spid="46083" grpId="0" autoUpdateAnimBg="0"/>
      <p:bldP spid="46084" grpId="0" animBg="1" autoUpdateAnimBg="0"/>
      <p:bldP spid="46085" grpId="0" autoUpdateAnimBg="0"/>
      <p:bldP spid="46086" grpId="0" autoUpdateAnimBg="0"/>
      <p:bldP spid="46087" grpId="0" autoUpdateAnimBg="0"/>
      <p:bldP spid="46088" grpId="0" autoUpdateAnimBg="0"/>
      <p:bldP spid="46089" grpId="0" autoUpdateAnimBg="0"/>
      <p:bldP spid="46090" grpId="0" animBg="1"/>
      <p:bldP spid="46091" grpId="0" animBg="1" autoUpdateAnimBg="0"/>
      <p:bldP spid="46092" grpId="0" animBg="1" autoUpdateAnimBg="0"/>
      <p:bldP spid="46094" grpId="0" animBg="1"/>
      <p:bldP spid="460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9750" y="1196975"/>
            <a:ext cx="475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cs-CZ">
                <a:latin typeface="Arial" charset="0"/>
              </a:rPr>
              <a:t>a jsou dány</a:t>
            </a:r>
            <a:r>
              <a:rPr lang="en-US">
                <a:latin typeface="Arial" charset="0"/>
              </a:rPr>
              <a:t> Cle</a:t>
            </a:r>
            <a:r>
              <a:rPr lang="cs-CZ">
                <a:latin typeface="Arial" charset="0"/>
              </a:rPr>
              <a:t>b</a:t>
            </a:r>
            <a:r>
              <a:rPr lang="en-US">
                <a:latin typeface="Arial" charset="0"/>
              </a:rPr>
              <a:t>sch-Gordan</a:t>
            </a:r>
            <a:r>
              <a:rPr lang="cs-CZ">
                <a:latin typeface="Arial" charset="0"/>
              </a:rPr>
              <a:t>ovými koeficienty</a:t>
            </a:r>
            <a:r>
              <a:rPr lang="en-US">
                <a:latin typeface="Arial" charset="0"/>
              </a:rPr>
              <a:t>:</a:t>
            </a:r>
            <a:endParaRPr lang="en-GB" sz="2400">
              <a:latin typeface="Arial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47813" y="2227263"/>
            <a:ext cx="3024187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000">
                <a:latin typeface="Arial" charset="0"/>
              </a:rPr>
              <a:t>I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= I</a:t>
            </a:r>
            <a:r>
              <a:rPr lang="en-US" sz="2000" baseline="-25000">
                <a:latin typeface="Arial" charset="0"/>
              </a:rPr>
              <a:t>5</a:t>
            </a:r>
            <a:r>
              <a:rPr lang="en-US" sz="2000">
                <a:latin typeface="Arial" charset="0"/>
              </a:rPr>
              <a:t> = 1/2 ( 1 -  cos</a:t>
            </a:r>
            <a:r>
              <a:rPr lang="en-US" sz="2000" baseline="30000">
                <a:latin typeface="Arial" charset="0"/>
              </a:rPr>
              <a:t>2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 )</a:t>
            </a:r>
            <a:endParaRPr lang="en-GB" sz="2000">
              <a:latin typeface="Arial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47813" y="2744788"/>
            <a:ext cx="3024187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000">
                <a:latin typeface="Arial" charset="0"/>
              </a:rPr>
              <a:t>I</a:t>
            </a:r>
            <a:r>
              <a:rPr lang="en-US" sz="2000" baseline="-25000">
                <a:latin typeface="Arial" charset="0"/>
              </a:rPr>
              <a:t>3</a:t>
            </a:r>
            <a:r>
              <a:rPr lang="en-US" sz="2000">
                <a:latin typeface="Arial" charset="0"/>
              </a:rPr>
              <a:t> = I</a:t>
            </a:r>
            <a:r>
              <a:rPr lang="en-US" sz="2000" baseline="-25000">
                <a:latin typeface="Arial" charset="0"/>
              </a:rPr>
              <a:t>4</a:t>
            </a:r>
            <a:r>
              <a:rPr lang="en-US" sz="2000">
                <a:latin typeface="Arial" charset="0"/>
              </a:rPr>
              <a:t> = 1/8 ( 1 + cos</a:t>
            </a:r>
            <a:r>
              <a:rPr lang="en-US" sz="2000" baseline="30000">
                <a:latin typeface="Arial" charset="0"/>
              </a:rPr>
              <a:t>2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 )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23850" y="3949700"/>
            <a:ext cx="3671888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000">
                <a:latin typeface="Arial" charset="0"/>
              </a:rPr>
              <a:t>I</a:t>
            </a:r>
            <a:r>
              <a:rPr lang="en-US" sz="2000" baseline="-25000">
                <a:latin typeface="Arial" charset="0"/>
              </a:rPr>
              <a:t>2,5</a:t>
            </a:r>
            <a:r>
              <a:rPr lang="en-US" sz="2000">
                <a:latin typeface="Arial" charset="0"/>
              </a:rPr>
              <a:t> / I</a:t>
            </a:r>
            <a:r>
              <a:rPr lang="en-US" sz="2000" baseline="-25000">
                <a:latin typeface="Arial" charset="0"/>
              </a:rPr>
              <a:t>3,4</a:t>
            </a:r>
            <a:r>
              <a:rPr lang="en-US" sz="2000">
                <a:latin typeface="Arial" charset="0"/>
              </a:rPr>
              <a:t> = 4 sin</a:t>
            </a:r>
            <a:r>
              <a:rPr lang="en-US" sz="2000" baseline="30000">
                <a:latin typeface="Arial" charset="0"/>
              </a:rPr>
              <a:t>2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 / ( 1 + cos</a:t>
            </a:r>
            <a:r>
              <a:rPr lang="en-US" sz="2000" baseline="30000">
                <a:latin typeface="Arial" charset="0"/>
              </a:rPr>
              <a:t>2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 )</a:t>
            </a:r>
            <a:endParaRPr lang="en-GB" sz="2000">
              <a:latin typeface="Arial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47813" y="1701800"/>
            <a:ext cx="3024187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I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 = I</a:t>
            </a:r>
            <a:r>
              <a:rPr lang="en-US" sz="2000" baseline="-25000">
                <a:latin typeface="Arial" charset="0"/>
              </a:rPr>
              <a:t>6</a:t>
            </a:r>
            <a:r>
              <a:rPr lang="en-US" sz="2000">
                <a:latin typeface="Arial" charset="0"/>
              </a:rPr>
              <a:t> = 3/8 ( 1 + cos</a:t>
            </a:r>
            <a:r>
              <a:rPr lang="en-US" sz="2000" baseline="30000">
                <a:latin typeface="Arial" charset="0"/>
              </a:rPr>
              <a:t>2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θ</a:t>
            </a:r>
            <a:r>
              <a:rPr lang="en-US" sz="2000">
                <a:latin typeface="Arial" charset="0"/>
              </a:rPr>
              <a:t> )</a:t>
            </a:r>
            <a:endParaRPr lang="en-GB" sz="2000">
              <a:latin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62000" y="3236913"/>
            <a:ext cx="453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800">
                <a:latin typeface="Arial" charset="0"/>
              </a:rPr>
              <a:t>s poměrem</a:t>
            </a:r>
            <a:r>
              <a:rPr lang="en-US" sz="1800">
                <a:latin typeface="Arial" charset="0"/>
              </a:rPr>
              <a:t> 2</a:t>
            </a:r>
            <a:r>
              <a:rPr lang="cs-CZ" sz="1800">
                <a:latin typeface="Arial" charset="0"/>
              </a:rPr>
              <a:t>.</a:t>
            </a:r>
            <a:r>
              <a:rPr lang="en-US" sz="1800">
                <a:latin typeface="Arial" charset="0"/>
              </a:rPr>
              <a:t> (5</a:t>
            </a:r>
            <a:r>
              <a:rPr lang="cs-CZ" sz="1800">
                <a:latin typeface="Arial" charset="0"/>
              </a:rPr>
              <a:t>.</a:t>
            </a:r>
            <a:r>
              <a:rPr lang="en-US" sz="1800">
                <a:latin typeface="Arial" charset="0"/>
              </a:rPr>
              <a:t>) and 3</a:t>
            </a:r>
            <a:r>
              <a:rPr lang="cs-CZ" sz="1800">
                <a:latin typeface="Arial" charset="0"/>
              </a:rPr>
              <a:t>. </a:t>
            </a:r>
            <a:r>
              <a:rPr lang="en-US" sz="1800">
                <a:latin typeface="Arial" charset="0"/>
              </a:rPr>
              <a:t>(4</a:t>
            </a:r>
            <a:r>
              <a:rPr lang="cs-CZ" sz="1800">
                <a:latin typeface="Arial" charset="0"/>
              </a:rPr>
              <a:t>.</a:t>
            </a:r>
            <a:r>
              <a:rPr lang="en-US" sz="1800">
                <a:latin typeface="Arial" charset="0"/>
              </a:rPr>
              <a:t>) </a:t>
            </a:r>
            <a:r>
              <a:rPr lang="cs-CZ" sz="1800">
                <a:latin typeface="Arial" charset="0"/>
              </a:rPr>
              <a:t>čáry rovným</a:t>
            </a:r>
            <a:endParaRPr lang="en-GB" sz="1800">
              <a:latin typeface="Arial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68313" y="5102225"/>
            <a:ext cx="7056437" cy="366713"/>
          </a:xfrm>
          <a:prstGeom prst="rect">
            <a:avLst/>
          </a:prstGeom>
          <a:solidFill>
            <a:srgbClr val="DAE8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sz="1800">
                <a:solidFill>
                  <a:srgbClr val="3333FF"/>
                </a:solidFill>
                <a:latin typeface="Arial" charset="0"/>
              </a:rPr>
              <a:t>= 2</a:t>
            </a: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3333FF"/>
                </a:solidFill>
                <a:latin typeface="Arial" charset="0"/>
              </a:rPr>
              <a:t> </a:t>
            </a:r>
            <a:r>
              <a:rPr lang="cs-CZ" sz="1800">
                <a:solidFill>
                  <a:srgbClr val="3333FF"/>
                </a:solidFill>
                <a:latin typeface="Arial" charset="0"/>
              </a:rPr>
              <a:t>p</a:t>
            </a:r>
            <a:r>
              <a:rPr lang="en-US" sz="1800">
                <a:solidFill>
                  <a:srgbClr val="3333FF"/>
                </a:solidFill>
                <a:latin typeface="Arial" charset="0"/>
              </a:rPr>
              <a:t>r</a:t>
            </a:r>
            <a:r>
              <a:rPr lang="cs-CZ" sz="1800">
                <a:solidFill>
                  <a:srgbClr val="3333FF"/>
                </a:solidFill>
                <a:latin typeface="Arial" charset="0"/>
              </a:rPr>
              <a:t>o</a:t>
            </a:r>
            <a:r>
              <a:rPr lang="en-US" sz="1800">
                <a:latin typeface="Arial" charset="0"/>
              </a:rPr>
              <a:t> (homogen</a:t>
            </a:r>
            <a:r>
              <a:rPr lang="cs-CZ" sz="1800">
                <a:latin typeface="Arial" charset="0"/>
              </a:rPr>
              <a:t>ně</a:t>
            </a:r>
            <a:r>
              <a:rPr lang="en-US" sz="1800">
                <a:latin typeface="Arial" charset="0"/>
              </a:rPr>
              <a:t>)</a:t>
            </a:r>
            <a:r>
              <a:rPr lang="en-US" sz="1800">
                <a:solidFill>
                  <a:srgbClr val="3333FF"/>
                </a:solidFill>
                <a:latin typeface="Arial" charset="0"/>
              </a:rPr>
              <a:t> </a:t>
            </a:r>
            <a:r>
              <a:rPr lang="cs-CZ" sz="1800">
                <a:solidFill>
                  <a:srgbClr val="3333FF"/>
                </a:solidFill>
                <a:latin typeface="Arial" charset="0"/>
              </a:rPr>
              <a:t>náhodnou </a:t>
            </a:r>
            <a:r>
              <a:rPr lang="cs-CZ" sz="1800">
                <a:latin typeface="Arial" charset="0"/>
              </a:rPr>
              <a:t>orientaci lokálních</a:t>
            </a: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3333FF"/>
                </a:solidFill>
                <a:latin typeface="Arial" charset="0"/>
              </a:rPr>
              <a:t>moment</a:t>
            </a:r>
            <a:r>
              <a:rPr lang="cs-CZ" sz="1800">
                <a:solidFill>
                  <a:srgbClr val="3333FF"/>
                </a:solidFill>
                <a:latin typeface="Arial" charset="0"/>
              </a:rPr>
              <a:t>ů</a:t>
            </a:r>
            <a:r>
              <a:rPr lang="en-US" sz="1800">
                <a:solidFill>
                  <a:srgbClr val="3333FF"/>
                </a:solidFill>
                <a:latin typeface="Arial" charset="0"/>
              </a:rPr>
              <a:t> (</a:t>
            </a:r>
            <a:r>
              <a:rPr lang="cs-CZ" sz="1800">
                <a:solidFill>
                  <a:srgbClr val="3333FF"/>
                </a:solidFill>
                <a:latin typeface="Arial" charset="0"/>
              </a:rPr>
              <a:t>polí</a:t>
            </a:r>
            <a:r>
              <a:rPr lang="en-US" sz="1800">
                <a:solidFill>
                  <a:srgbClr val="3333FF"/>
                </a:solidFill>
                <a:latin typeface="Arial" charset="0"/>
              </a:rPr>
              <a:t>)</a:t>
            </a:r>
            <a:r>
              <a:rPr lang="en-US" sz="1800">
                <a:latin typeface="Arial" charset="0"/>
              </a:rPr>
              <a:t> </a:t>
            </a:r>
            <a:endParaRPr lang="en-GB" sz="1800">
              <a:latin typeface="Arial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7200" y="5468938"/>
            <a:ext cx="4978400" cy="336550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cs-CZ">
                <a:latin typeface="Arial" charset="0"/>
              </a:rPr>
              <a:t>což</a:t>
            </a:r>
            <a:r>
              <a:rPr lang="cs-CZ">
                <a:solidFill>
                  <a:srgbClr val="00C06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C060"/>
                </a:solidFill>
                <a:latin typeface="Arial" charset="0"/>
              </a:rPr>
              <a:t>form</a:t>
            </a:r>
            <a:r>
              <a:rPr lang="cs-CZ" b="1">
                <a:solidFill>
                  <a:srgbClr val="00C060"/>
                </a:solidFill>
                <a:latin typeface="Arial" charset="0"/>
              </a:rPr>
              <a:t>á</a:t>
            </a:r>
            <a:r>
              <a:rPr lang="en-US" b="1">
                <a:solidFill>
                  <a:srgbClr val="00C060"/>
                </a:solidFill>
                <a:latin typeface="Arial" charset="0"/>
              </a:rPr>
              <a:t>l</a:t>
            </a:r>
            <a:r>
              <a:rPr lang="cs-CZ" b="1">
                <a:solidFill>
                  <a:srgbClr val="00C060"/>
                </a:solidFill>
                <a:latin typeface="Arial" charset="0"/>
              </a:rPr>
              <a:t>ně</a:t>
            </a:r>
            <a:r>
              <a:rPr lang="en-US">
                <a:solidFill>
                  <a:srgbClr val="00C060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o</a:t>
            </a:r>
            <a:r>
              <a:rPr lang="cs-CZ">
                <a:latin typeface="Arial" charset="0"/>
              </a:rPr>
              <a:t>dpovídá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solidFill>
                  <a:srgbClr val="00C060"/>
                </a:solidFill>
                <a:latin typeface="Arial" charset="0"/>
              </a:rPr>
              <a:t>efe</a:t>
            </a:r>
            <a:r>
              <a:rPr lang="cs-CZ" b="1">
                <a:solidFill>
                  <a:srgbClr val="00C060"/>
                </a:solidFill>
                <a:latin typeface="Arial" charset="0"/>
              </a:rPr>
              <a:t>k</a:t>
            </a:r>
            <a:r>
              <a:rPr lang="en-US" b="1">
                <a:solidFill>
                  <a:srgbClr val="00C060"/>
                </a:solidFill>
                <a:latin typeface="Arial" charset="0"/>
              </a:rPr>
              <a:t>tiv</a:t>
            </a:r>
            <a:r>
              <a:rPr lang="cs-CZ" b="1">
                <a:solidFill>
                  <a:srgbClr val="00C060"/>
                </a:solidFill>
                <a:latin typeface="Arial" charset="0"/>
              </a:rPr>
              <a:t>nímu</a:t>
            </a:r>
            <a:r>
              <a:rPr lang="en-US" b="1">
                <a:solidFill>
                  <a:srgbClr val="00C060"/>
                </a:solidFill>
                <a:latin typeface="Arial" charset="0"/>
              </a:rPr>
              <a:t> </a:t>
            </a:r>
            <a:r>
              <a:rPr lang="cs-CZ" b="1">
                <a:solidFill>
                  <a:srgbClr val="00C060"/>
                </a:solidFill>
                <a:latin typeface="Arial" charset="0"/>
              </a:rPr>
              <a:t>úhlu</a:t>
            </a:r>
            <a:r>
              <a:rPr lang="en-US" b="1">
                <a:solidFill>
                  <a:srgbClr val="00C060"/>
                </a:solidFill>
                <a:latin typeface="Arial" charset="0"/>
              </a:rPr>
              <a:t> 54.7</a:t>
            </a:r>
            <a:r>
              <a:rPr lang="en-US" b="1" baseline="30000">
                <a:solidFill>
                  <a:srgbClr val="00C060"/>
                </a:solidFill>
                <a:latin typeface="Arial" charset="0"/>
              </a:rPr>
              <a:t>o</a:t>
            </a:r>
            <a:endParaRPr lang="en-GB" sz="1400" b="1">
              <a:solidFill>
                <a:srgbClr val="00C060"/>
              </a:solidFill>
              <a:latin typeface="Arial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85763" y="5949950"/>
            <a:ext cx="8002587" cy="336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>
                <a:latin typeface="Arial" charset="0"/>
              </a:rPr>
              <a:t>Poměr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I</a:t>
            </a:r>
            <a:r>
              <a:rPr lang="en-US" baseline="-25000">
                <a:solidFill>
                  <a:srgbClr val="006600"/>
                </a:solidFill>
                <a:latin typeface="Arial" charset="0"/>
              </a:rPr>
              <a:t>1,6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/ I</a:t>
            </a:r>
            <a:r>
              <a:rPr lang="en-US" baseline="-25000">
                <a:solidFill>
                  <a:srgbClr val="006600"/>
                </a:solidFill>
                <a:latin typeface="Arial" charset="0"/>
              </a:rPr>
              <a:t>3,4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= 3 </a:t>
            </a:r>
            <a:r>
              <a:rPr lang="cs-CZ">
                <a:solidFill>
                  <a:srgbClr val="006600"/>
                </a:solidFill>
                <a:latin typeface="Arial" charset="0"/>
              </a:rPr>
              <a:t>  </a:t>
            </a:r>
            <a:r>
              <a:rPr lang="cs-CZ" b="1">
                <a:solidFill>
                  <a:srgbClr val="006600"/>
                </a:solidFill>
                <a:latin typeface="Arial" charset="0"/>
              </a:rPr>
              <a:t>nezávisí na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006600"/>
                </a:solidFill>
                <a:latin typeface="Arial" charset="0"/>
              </a:rPr>
              <a:t>orienta</a:t>
            </a:r>
            <a:r>
              <a:rPr lang="cs-CZ" b="1">
                <a:solidFill>
                  <a:srgbClr val="006600"/>
                </a:solidFill>
                <a:latin typeface="Arial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Arial" charset="0"/>
              </a:rPr>
              <a:t>i</a:t>
            </a:r>
            <a:r>
              <a:rPr lang="en-US">
                <a:latin typeface="Arial" charset="0"/>
              </a:rPr>
              <a:t> (</a:t>
            </a:r>
            <a:r>
              <a:rPr lang="cs-CZ">
                <a:latin typeface="Arial" charset="0"/>
              </a:rPr>
              <a:t>dodatečná podmínka pro </a:t>
            </a:r>
            <a:r>
              <a:rPr lang="en-US">
                <a:latin typeface="Arial" charset="0"/>
              </a:rPr>
              <a:t>fit</a:t>
            </a:r>
            <a:r>
              <a:rPr lang="cs-CZ">
                <a:latin typeface="Arial" charset="0"/>
              </a:rPr>
              <a:t>ování spektra</a:t>
            </a:r>
            <a:r>
              <a:rPr lang="en-US">
                <a:latin typeface="Arial" charset="0"/>
              </a:rPr>
              <a:t>)</a:t>
            </a:r>
            <a:endParaRPr lang="cs-CZ">
              <a:latin typeface="Arial" charset="0"/>
            </a:endParaRP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 rot="-1295000">
            <a:off x="4500563" y="391001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 rot="1666924">
            <a:off x="4500563" y="427037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219700" y="3694113"/>
            <a:ext cx="1873250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CC66"/>
                </a:solidFill>
                <a:latin typeface="Arial" charset="0"/>
              </a:rPr>
              <a:t>= 0 </a:t>
            </a:r>
            <a:r>
              <a:rPr lang="cs-CZ" sz="1800">
                <a:solidFill>
                  <a:srgbClr val="00CC66"/>
                </a:solidFill>
                <a:latin typeface="Arial" charset="0"/>
              </a:rPr>
              <a:t>pro paralelní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219700" y="4286250"/>
            <a:ext cx="1728788" cy="366713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= 4 </a:t>
            </a:r>
            <a:r>
              <a:rPr lang="cs-CZ" sz="1800">
                <a:solidFill>
                  <a:srgbClr val="FF0000"/>
                </a:solidFill>
                <a:latin typeface="Arial" charset="0"/>
              </a:rPr>
              <a:t>pro kolmou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</a:t>
            </a:r>
            <a:endParaRPr lang="cs-CZ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7308850" y="3927475"/>
            <a:ext cx="10795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orienta</a:t>
            </a:r>
            <a:r>
              <a:rPr lang="cs-CZ" sz="1800">
                <a:latin typeface="Arial" charset="0"/>
              </a:rPr>
              <a:t>ci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55625" y="1778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cs-CZ" sz="1400">
              <a:latin typeface="Arial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23850" y="541338"/>
            <a:ext cx="430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Relativ</a:t>
            </a:r>
            <a:r>
              <a:rPr lang="cs-CZ" sz="1800">
                <a:latin typeface="Arial" charset="0"/>
              </a:rPr>
              <a:t>ní</a:t>
            </a:r>
            <a:r>
              <a:rPr lang="en-US" sz="1800">
                <a:latin typeface="Arial" charset="0"/>
              </a:rPr>
              <a:t> intensit</a:t>
            </a:r>
            <a:r>
              <a:rPr lang="cs-CZ" sz="1800">
                <a:latin typeface="Arial" charset="0"/>
              </a:rPr>
              <a:t>y čar závisejí na</a:t>
            </a:r>
            <a:r>
              <a:rPr lang="en-US" sz="1800">
                <a:latin typeface="Arial" charset="0"/>
              </a:rPr>
              <a:t> </a:t>
            </a:r>
            <a:r>
              <a:rPr lang="en-US" sz="2000">
                <a:solidFill>
                  <a:srgbClr val="CC0000"/>
                </a:solidFill>
                <a:latin typeface="Arial" charset="0"/>
              </a:rPr>
              <a:t>θ</a:t>
            </a:r>
            <a:endParaRPr lang="cs-CZ" sz="20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 rot="-1828101">
            <a:off x="5894388" y="571500"/>
            <a:ext cx="1462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CC0000"/>
                </a:solidFill>
                <a:latin typeface="Arial" charset="0"/>
              </a:rPr>
              <a:t>γ 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paprsek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V="1">
            <a:off x="6099175" y="736600"/>
            <a:ext cx="12192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 rot="1401334">
            <a:off x="5792788" y="1965325"/>
            <a:ext cx="265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663A"/>
                </a:solidFill>
                <a:latin typeface="Arial" charset="0"/>
              </a:rPr>
              <a:t>lo</a:t>
            </a:r>
            <a:r>
              <a:rPr lang="cs-CZ" sz="1800">
                <a:solidFill>
                  <a:srgbClr val="00663A"/>
                </a:solidFill>
                <a:latin typeface="Arial" charset="0"/>
              </a:rPr>
              <a:t>ká</a:t>
            </a:r>
            <a:r>
              <a:rPr lang="en-US" sz="1800">
                <a:solidFill>
                  <a:srgbClr val="00663A"/>
                </a:solidFill>
                <a:latin typeface="Arial" charset="0"/>
              </a:rPr>
              <a:t>l</a:t>
            </a:r>
            <a:r>
              <a:rPr lang="cs-CZ" sz="1800">
                <a:solidFill>
                  <a:srgbClr val="00663A"/>
                </a:solidFill>
                <a:latin typeface="Arial" charset="0"/>
              </a:rPr>
              <a:t>ní</a:t>
            </a:r>
            <a:r>
              <a:rPr lang="en-US" sz="1800">
                <a:solidFill>
                  <a:srgbClr val="00663A"/>
                </a:solidFill>
                <a:latin typeface="Arial" charset="0"/>
              </a:rPr>
              <a:t> hyper</a:t>
            </a:r>
            <a:r>
              <a:rPr lang="cs-CZ" sz="1800">
                <a:solidFill>
                  <a:srgbClr val="00663A"/>
                </a:solidFill>
                <a:latin typeface="Arial" charset="0"/>
              </a:rPr>
              <a:t>jemné pole</a:t>
            </a: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6099175" y="1384300"/>
            <a:ext cx="1141413" cy="5048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388100" y="1168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CC0000"/>
                </a:solidFill>
                <a:latin typeface="Arial" charset="0"/>
              </a:rPr>
              <a:t>θ</a:t>
            </a:r>
            <a:endParaRPr lang="cs-CZ" sz="20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7127" name="AutoShape 23"/>
          <p:cNvSpPr>
            <a:spLocks noChangeArrowheads="1"/>
          </p:cNvSpPr>
          <p:nvPr/>
        </p:nvSpPr>
        <p:spPr bwMode="auto">
          <a:xfrm rot="5400000">
            <a:off x="1583532" y="4617244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8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animBg="1" autoUpdateAnimBg="0"/>
      <p:bldP spid="47108" grpId="0" animBg="1" autoUpdateAnimBg="0"/>
      <p:bldP spid="47109" grpId="0" animBg="1" autoUpdateAnimBg="0"/>
      <p:bldP spid="47110" grpId="0" animBg="1" autoUpdateAnimBg="0"/>
      <p:bldP spid="47111" grpId="0" autoUpdateAnimBg="0"/>
      <p:bldP spid="47112" grpId="0" animBg="1" autoUpdateAnimBg="0"/>
      <p:bldP spid="47113" grpId="0" animBg="1" autoUpdateAnimBg="0"/>
      <p:bldP spid="47114" grpId="0" animBg="1" autoUpdateAnimBg="0"/>
      <p:bldP spid="47115" grpId="0" animBg="1"/>
      <p:bldP spid="47116" grpId="0" animBg="1"/>
      <p:bldP spid="47117" grpId="0" animBg="1"/>
      <p:bldP spid="47118" grpId="0" animBg="1"/>
      <p:bldP spid="47119" grpId="0" animBg="1"/>
      <p:bldP spid="47121" grpId="0"/>
      <p:bldP spid="47122" grpId="0"/>
      <p:bldP spid="47123" grpId="0" animBg="1"/>
      <p:bldP spid="47124" grpId="0" build="allAtOnce"/>
      <p:bldP spid="47125" grpId="0" animBg="1"/>
      <p:bldP spid="47126" grpId="0"/>
      <p:bldP spid="471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pek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462088"/>
            <a:ext cx="798195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195513" y="115888"/>
            <a:ext cx="532881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Diagram of nuclear energy levels with          </a:t>
            </a:r>
            <a:r>
              <a:rPr lang="cs-CZ" sz="2400" dirty="0" smtClean="0"/>
              <a:t>           </a:t>
            </a:r>
            <a:br>
              <a:rPr lang="cs-CZ" sz="2400" dirty="0" smtClean="0"/>
            </a:br>
            <a:r>
              <a:rPr lang="cs-CZ" sz="2400" dirty="0" smtClean="0"/>
              <a:t>              </a:t>
            </a:r>
            <a:r>
              <a:rPr lang="en-US" sz="2000" dirty="0" smtClean="0"/>
              <a:t>I.S. </a:t>
            </a:r>
            <a:r>
              <a:rPr lang="cs-CZ" sz="2000" dirty="0" smtClean="0"/>
              <a:t>   </a:t>
            </a:r>
            <a:r>
              <a:rPr lang="en-US" sz="2000" dirty="0" smtClean="0"/>
              <a:t>Quadrupole </a:t>
            </a:r>
            <a:r>
              <a:rPr lang="cs-CZ" sz="2000" dirty="0" smtClean="0"/>
              <a:t>    </a:t>
            </a:r>
            <a:r>
              <a:rPr lang="en-US" sz="2000" dirty="0" smtClean="0"/>
              <a:t>Zeeman</a:t>
            </a:r>
            <a:r>
              <a:rPr lang="cs-CZ" sz="2000" dirty="0" smtClean="0"/>
              <a:t>    </a:t>
            </a:r>
            <a:r>
              <a:rPr lang="en-US" sz="2000" dirty="0" smtClean="0"/>
              <a:t> </a:t>
            </a:r>
            <a:endParaRPr lang="cs-CZ" sz="2000" dirty="0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509963" y="836613"/>
            <a:ext cx="269875" cy="649287"/>
          </a:xfrm>
          <a:prstGeom prst="downArrow">
            <a:avLst>
              <a:gd name="adj1" fmla="val 50000"/>
              <a:gd name="adj2" fmla="val 601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4572000" y="836613"/>
            <a:ext cx="269875" cy="649287"/>
          </a:xfrm>
          <a:prstGeom prst="downArrow">
            <a:avLst>
              <a:gd name="adj1" fmla="val 50000"/>
              <a:gd name="adj2" fmla="val 60147"/>
            </a:avLst>
          </a:prstGeom>
          <a:solidFill>
            <a:srgbClr val="A7FFC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6084888" y="836613"/>
            <a:ext cx="269875" cy="649287"/>
          </a:xfrm>
          <a:prstGeom prst="downArrow">
            <a:avLst>
              <a:gd name="adj1" fmla="val 50000"/>
              <a:gd name="adj2" fmla="val 6014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8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Ze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057400"/>
            <a:ext cx="2222500" cy="4251325"/>
          </a:xfrm>
          <a:prstGeom prst="rect">
            <a:avLst/>
          </a:prstGeom>
          <a:solidFill>
            <a:srgbClr val="FFCCCC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922338" y="1447800"/>
            <a:ext cx="914400" cy="338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 err="1"/>
              <a:t>j</a:t>
            </a:r>
            <a:r>
              <a:rPr lang="en-US" dirty="0" err="1"/>
              <a:t>adern</a:t>
            </a:r>
            <a:r>
              <a:rPr lang="cs-CZ" dirty="0"/>
              <a:t>é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522538" y="4130675"/>
            <a:ext cx="1828800" cy="584200"/>
          </a:xfrm>
          <a:prstGeom prst="rect">
            <a:avLst/>
          </a:prstGeom>
          <a:solidFill>
            <a:srgbClr val="D1F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70C0"/>
                </a:solidFill>
              </a:rPr>
              <a:t>NMR</a:t>
            </a:r>
            <a:r>
              <a:rPr lang="cs-CZ"/>
              <a:t> : přechody </a:t>
            </a:r>
          </a:p>
          <a:p>
            <a:pPr algn="ctr"/>
            <a:r>
              <a:rPr lang="cs-CZ"/>
              <a:t>mezi </a:t>
            </a:r>
            <a:r>
              <a:rPr lang="cs-CZ" i="1"/>
              <a:t>I</a:t>
            </a:r>
            <a:r>
              <a:rPr lang="cs-CZ" baseline="-25000"/>
              <a:t>g</a:t>
            </a:r>
            <a:r>
              <a:rPr lang="cs-CZ"/>
              <a:t> = -</a:t>
            </a:r>
            <a:r>
              <a:rPr lang="cs-CZ">
                <a:latin typeface="Arial" charset="0"/>
              </a:rPr>
              <a:t>½ a +½</a:t>
            </a:r>
            <a:endParaRPr lang="cs-CZ"/>
          </a:p>
        </p:txBody>
      </p:sp>
      <p:sp>
        <p:nvSpPr>
          <p:cNvPr id="9" name="Zahnutá šipka doleva 8"/>
          <p:cNvSpPr>
            <a:spLocks noChangeArrowheads="1"/>
          </p:cNvSpPr>
          <p:nvPr/>
        </p:nvSpPr>
        <p:spPr bwMode="auto">
          <a:xfrm flipV="1">
            <a:off x="2027238" y="3856038"/>
            <a:ext cx="441325" cy="1112837"/>
          </a:xfrm>
          <a:prstGeom prst="curvedLeftArrow">
            <a:avLst>
              <a:gd name="adj1" fmla="val 25041"/>
              <a:gd name="adj2" fmla="val 12153"/>
              <a:gd name="adj3" fmla="val 2395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0" name="Zahnutá šipka doleva 9"/>
          <p:cNvSpPr>
            <a:spLocks noChangeArrowheads="1"/>
          </p:cNvSpPr>
          <p:nvPr/>
        </p:nvSpPr>
        <p:spPr bwMode="auto">
          <a:xfrm flipV="1">
            <a:off x="2003425" y="2506663"/>
            <a:ext cx="442913" cy="1852612"/>
          </a:xfrm>
          <a:prstGeom prst="curvedLeftArrow">
            <a:avLst>
              <a:gd name="adj1" fmla="val 24961"/>
              <a:gd name="adj2" fmla="val 12103"/>
              <a:gd name="adj3" fmla="val 2395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552700" y="2735263"/>
            <a:ext cx="1531938" cy="585787"/>
          </a:xfrm>
          <a:prstGeom prst="rect">
            <a:avLst/>
          </a:prstGeom>
          <a:solidFill>
            <a:srgbClr val="FADEDE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MS :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přechody mezi </a:t>
            </a:r>
            <a:r>
              <a:rPr lang="cs-CZ" i="1" dirty="0" err="1"/>
              <a:t>I</a:t>
            </a:r>
            <a:r>
              <a:rPr lang="cs-CZ" baseline="-25000" dirty="0" err="1"/>
              <a:t>g</a:t>
            </a:r>
            <a:r>
              <a:rPr lang="cs-CZ" dirty="0"/>
              <a:t> a </a:t>
            </a:r>
            <a:r>
              <a:rPr lang="cs-CZ" i="1" dirty="0" err="1"/>
              <a:t>I</a:t>
            </a:r>
            <a:r>
              <a:rPr lang="cs-CZ" baseline="-25000" dirty="0" err="1"/>
              <a:t>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638" y="1997075"/>
            <a:ext cx="2520950" cy="4373563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636838" y="1050925"/>
            <a:ext cx="3832225" cy="3698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/>
              <a:t>Hladiny energie v magnetickém poli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094538" y="1447800"/>
            <a:ext cx="1244600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elektronové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384425" y="288925"/>
            <a:ext cx="4359275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alpha val="70000"/>
                </a:schemeClr>
              </a:gs>
              <a:gs pos="32000">
                <a:srgbClr val="C2EFAB"/>
              </a:gs>
              <a:gs pos="62000">
                <a:schemeClr val="accent4">
                  <a:lumMod val="10000"/>
                  <a:lumOff val="9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dirty="0"/>
              <a:t>Jaderný a elektronový </a:t>
            </a:r>
            <a:r>
              <a:rPr lang="cs-CZ" sz="2000" dirty="0" err="1"/>
              <a:t>Zeemanův</a:t>
            </a:r>
            <a:r>
              <a:rPr lang="cs-CZ" sz="2000" dirty="0"/>
              <a:t> jev</a:t>
            </a:r>
          </a:p>
        </p:txBody>
      </p:sp>
      <p:sp>
        <p:nvSpPr>
          <p:cNvPr id="19" name="Zahnutá šipka doleva 18"/>
          <p:cNvSpPr>
            <a:spLocks noChangeArrowheads="1"/>
          </p:cNvSpPr>
          <p:nvPr/>
        </p:nvSpPr>
        <p:spPr bwMode="auto">
          <a:xfrm flipH="1" flipV="1">
            <a:off x="6461125" y="2841625"/>
            <a:ext cx="457200" cy="2051050"/>
          </a:xfrm>
          <a:prstGeom prst="curvedLeftArrow">
            <a:avLst>
              <a:gd name="adj1" fmla="val 12129"/>
              <a:gd name="adj2" fmla="val 12129"/>
              <a:gd name="adj3" fmla="val 2395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754563" y="2765425"/>
            <a:ext cx="1531937" cy="585788"/>
          </a:xfrm>
          <a:prstGeom prst="rect">
            <a:avLst/>
          </a:prstGeom>
          <a:solidFill>
            <a:srgbClr val="FFABA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Optický Zeemanův jev</a:t>
            </a:r>
          </a:p>
        </p:txBody>
      </p:sp>
      <p:sp>
        <p:nvSpPr>
          <p:cNvPr id="21" name="Zahnutá šipka doleva 20"/>
          <p:cNvSpPr>
            <a:spLocks noChangeArrowheads="1"/>
          </p:cNvSpPr>
          <p:nvPr/>
        </p:nvSpPr>
        <p:spPr bwMode="auto">
          <a:xfrm flipH="1" flipV="1">
            <a:off x="6956425" y="4625975"/>
            <a:ext cx="442913" cy="479425"/>
          </a:xfrm>
          <a:prstGeom prst="curvedLeftArrow">
            <a:avLst>
              <a:gd name="adj1" fmla="val 24916"/>
              <a:gd name="adj2" fmla="val 12087"/>
              <a:gd name="adj3" fmla="val 2395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4686300" y="4602163"/>
            <a:ext cx="1600200" cy="831850"/>
          </a:xfrm>
          <a:prstGeom prst="rect">
            <a:avLst/>
          </a:prstGeom>
          <a:solidFill>
            <a:srgbClr val="BDEE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70C0"/>
                </a:solidFill>
              </a:rPr>
              <a:t>EPR </a:t>
            </a:r>
          </a:p>
          <a:p>
            <a:pPr algn="ctr"/>
            <a:r>
              <a:rPr lang="cs-CZ"/>
              <a:t>přechody uvnitř termu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stro.cornell.edu/share/sharvari/websiteV7/images/sta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76250"/>
            <a:ext cx="48609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www.astro.psu.edu/users/rbc/a1/lec8_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789363"/>
            <a:ext cx="48577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349500" y="44450"/>
            <a:ext cx="4454525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Atomová (elektronová)  absorpce a emise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165850" y="692150"/>
            <a:ext cx="2078038" cy="339725"/>
          </a:xfrm>
          <a:prstGeom prst="rect">
            <a:avLst/>
          </a:prstGeom>
          <a:solidFill>
            <a:srgbClr val="C0E1F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/>
              <a:t>Bohrův model atomu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130800" y="1196975"/>
            <a:ext cx="3905250" cy="2800350"/>
          </a:xfrm>
          <a:prstGeom prst="rect">
            <a:avLst/>
          </a:prstGeom>
          <a:solidFill>
            <a:srgbClr val="BDEE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Elektrony existují jen v kvantovaných stavech </a:t>
            </a:r>
          </a:p>
          <a:p>
            <a:r>
              <a:rPr lang="cs-CZ" sz="1400"/>
              <a:t>           liší se poloměry drah elektronů</a:t>
            </a:r>
          </a:p>
          <a:p>
            <a:endParaRPr lang="cs-CZ" sz="1400"/>
          </a:p>
          <a:p>
            <a:r>
              <a:rPr lang="cs-CZ" sz="1400"/>
              <a:t>Přechody mezi hladinami energie doprovázeny</a:t>
            </a:r>
          </a:p>
          <a:p>
            <a:r>
              <a:rPr lang="cs-CZ" sz="1400"/>
              <a:t>              absorpcí nebo emisí fotonu</a:t>
            </a:r>
          </a:p>
          <a:p>
            <a:endParaRPr lang="cs-CZ" sz="1400"/>
          </a:p>
          <a:p>
            <a:r>
              <a:rPr lang="cs-CZ" sz="1400"/>
              <a:t>Rezonanční podmínka je </a:t>
            </a:r>
          </a:p>
          <a:p>
            <a:r>
              <a:rPr lang="cs-CZ" sz="1400"/>
              <a:t>                          </a:t>
            </a:r>
            <a:r>
              <a:rPr lang="el-GR" sz="1400"/>
              <a:t>Δ</a:t>
            </a:r>
            <a:r>
              <a:rPr lang="cs-CZ" sz="1400"/>
              <a:t> </a:t>
            </a:r>
            <a:r>
              <a:rPr lang="cs-CZ" sz="1400" i="1"/>
              <a:t>E = h 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ν</a:t>
            </a:r>
            <a:endParaRPr lang="cs-CZ" i="1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/>
              <a:t>Fotony jiných energií nemohou být pohlceny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>
              <a:latin typeface="Times New Roman" pitchFamily="18" charset="0"/>
              <a:cs typeface="Times New Roman" pitchFamily="18" charset="0"/>
            </a:endParaRPr>
          </a:p>
          <a:p>
            <a:endParaRPr lang="cs-CZ" sz="1400" i="1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/>
              <a:t>Pohlcení fotonu o značně vyšší energii   </a:t>
            </a:r>
          </a:p>
          <a:p>
            <a:r>
              <a:rPr lang="cs-CZ" sz="1400"/>
              <a:t>           ionizace atomu  (spojité spektrum)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5219700" y="3716338"/>
            <a:ext cx="431800" cy="1444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076825" y="4292600"/>
            <a:ext cx="4041775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latin typeface="Arial" charset="0"/>
                <a:cs typeface="Arial" charset="0"/>
              </a:rPr>
              <a:t>Spojité spektrum záření teplého „černého tělesa“</a:t>
            </a:r>
          </a:p>
          <a:p>
            <a:pPr>
              <a:defRPr/>
            </a:pPr>
            <a:endParaRPr lang="cs-CZ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Arial" charset="0"/>
              </a:rPr>
              <a:t>po průchodu chladnými parami  </a:t>
            </a:r>
          </a:p>
          <a:p>
            <a:pPr>
              <a:defRPr/>
            </a:pPr>
            <a:r>
              <a:rPr lang="cs-CZ" sz="1400" dirty="0">
                <a:latin typeface="Arial" charset="0"/>
                <a:cs typeface="Arial" charset="0"/>
              </a:rPr>
              <a:t>                 ostré absorpční čáry</a:t>
            </a:r>
          </a:p>
          <a:p>
            <a:pPr>
              <a:defRPr/>
            </a:pPr>
            <a:endParaRPr lang="cs-CZ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Arial" charset="0"/>
              </a:rPr>
              <a:t> vzbuzené atomy v chladných parách</a:t>
            </a:r>
          </a:p>
          <a:p>
            <a:pPr>
              <a:defRPr/>
            </a:pPr>
            <a:r>
              <a:rPr lang="cs-CZ" sz="1400" dirty="0">
                <a:latin typeface="Arial" charset="0"/>
                <a:cs typeface="Arial" charset="0"/>
              </a:rPr>
              <a:t>                  ostré emisní čáry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7740650" y="4797425"/>
            <a:ext cx="431800" cy="1444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8172450" y="5445125"/>
            <a:ext cx="431800" cy="1444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91192" name="Object 2"/>
          <p:cNvGraphicFramePr>
            <a:graphicFrameLocks noChangeAspect="1"/>
          </p:cNvGraphicFramePr>
          <p:nvPr/>
        </p:nvGraphicFramePr>
        <p:xfrm>
          <a:off x="827088" y="765175"/>
          <a:ext cx="4318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Graph" r:id="rId5" imgW="3232800" imgH="2537280" progId="Origin50.Graph">
                  <p:embed/>
                </p:oleObj>
              </mc:Choice>
              <mc:Fallback>
                <p:oleObj name="Graph" r:id="rId5" imgW="3232800" imgH="2537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765175"/>
                        <a:ext cx="431800" cy="360363"/>
                      </a:xfrm>
                      <a:prstGeom prst="rect">
                        <a:avLst/>
                      </a:prstGeom>
                      <a:solidFill>
                        <a:srgbClr val="EFF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Object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11043">
            <a:off x="3745707" y="1035843"/>
            <a:ext cx="508000" cy="373063"/>
          </a:xfrm>
          <a:prstGeom prst="rect">
            <a:avLst/>
          </a:prstGeom>
          <a:solidFill>
            <a:srgbClr val="EFF9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Šipka doleva 15"/>
          <p:cNvSpPr/>
          <p:nvPr/>
        </p:nvSpPr>
        <p:spPr>
          <a:xfrm rot="21007892">
            <a:off x="4281488" y="2974975"/>
            <a:ext cx="1446212" cy="16033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Šipka doleva 16"/>
          <p:cNvSpPr/>
          <p:nvPr/>
        </p:nvSpPr>
        <p:spPr>
          <a:xfrm rot="20497748">
            <a:off x="1214438" y="5141913"/>
            <a:ext cx="4044950" cy="160337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Šipka doleva 19"/>
          <p:cNvSpPr/>
          <p:nvPr/>
        </p:nvSpPr>
        <p:spPr>
          <a:xfrm rot="1626175">
            <a:off x="4567238" y="4713288"/>
            <a:ext cx="611187" cy="12541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20846707">
            <a:off x="3705225" y="5829300"/>
            <a:ext cx="1733550" cy="16668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4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7" grpId="1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304800"/>
            <a:ext cx="8343900" cy="762000"/>
          </a:xfrm>
        </p:spPr>
        <p:txBody>
          <a:bodyPr/>
          <a:lstStyle/>
          <a:p>
            <a:pPr algn="ctr"/>
            <a:r>
              <a:rPr lang="cs-CZ" smtClean="0">
                <a:latin typeface="Arial" charset="0"/>
              </a:rPr>
              <a:t>Možnosti uspořádání měření</a:t>
            </a:r>
            <a:r>
              <a:rPr lang="en-US" smtClean="0">
                <a:latin typeface="Arial" charset="0"/>
              </a:rPr>
              <a:t> MS</a:t>
            </a:r>
            <a:endParaRPr lang="cs-CZ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05800" cy="37338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cs-CZ" sz="2400" smtClean="0">
                <a:latin typeface="Arial" charset="0"/>
              </a:rPr>
              <a:t>Transmisní uspořádání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cs-CZ" sz="2400" smtClean="0">
                <a:solidFill>
                  <a:srgbClr val="00663A"/>
                </a:solidFill>
                <a:latin typeface="Arial" charset="0"/>
              </a:rPr>
              <a:t>CEMS - konverzní elektrony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cs-CZ" sz="2400" smtClean="0">
                <a:solidFill>
                  <a:srgbClr val="FF3300"/>
                </a:solidFill>
                <a:latin typeface="Arial" charset="0"/>
              </a:rPr>
              <a:t>CXMS -	emise X-paprsků</a:t>
            </a:r>
            <a:r>
              <a:rPr lang="cs-CZ" sz="2400" smtClean="0">
                <a:latin typeface="Arial" charset="0"/>
              </a:rPr>
              <a:t/>
            </a:r>
            <a:br>
              <a:rPr lang="cs-CZ" sz="2400" smtClean="0">
                <a:latin typeface="Arial" charset="0"/>
              </a:rPr>
            </a:br>
            <a:endParaRPr lang="cs-CZ" sz="1000" smtClean="0">
              <a:latin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cs-CZ" sz="2400" smtClean="0">
                <a:latin typeface="Arial" charset="0"/>
              </a:rPr>
              <a:t>Současná registrace a „informační hloubka“ jednotlivých metod</a:t>
            </a:r>
            <a:r>
              <a:rPr lang="cs-CZ" smtClean="0">
                <a:latin typeface="Arial" charset="0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80038" y="1892300"/>
            <a:ext cx="1784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cel</a:t>
            </a:r>
            <a:r>
              <a:rPr lang="cs-CZ" sz="2400"/>
              <a:t>ý objem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76825" y="2684463"/>
            <a:ext cx="2305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solidFill>
                  <a:srgbClr val="00663A"/>
                </a:solidFill>
              </a:rPr>
              <a:t>sto(vky) nm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451475" y="3500438"/>
            <a:ext cx="2000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</a:rPr>
              <a:t>jednotky </a:t>
            </a:r>
            <a:r>
              <a:rPr lang="el-GR" sz="240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cs-CZ" sz="2400">
                <a:solidFill>
                  <a:srgbClr val="FF33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cs-CZ" sz="2400"/>
              <a:t>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990600" y="5875338"/>
            <a:ext cx="7134225" cy="396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Synchrotronov</a:t>
            </a:r>
            <a:r>
              <a:rPr lang="cs-CZ" sz="2000" dirty="0">
                <a:latin typeface="Arial" charset="0"/>
              </a:rPr>
              <a:t>é záření jako laditelný monochromatický zdroj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  <p:bldP spid="18437" grpId="0"/>
      <p:bldP spid="18438" grpId="0"/>
      <p:bldP spid="18439" grpId="0"/>
      <p:bldP spid="317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465138"/>
            <a:ext cx="6878637" cy="6392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3" name="Obdélník 2"/>
          <p:cNvSpPr>
            <a:spLocks noChangeArrowheads="1"/>
          </p:cNvSpPr>
          <p:nvPr/>
        </p:nvSpPr>
        <p:spPr bwMode="auto">
          <a:xfrm>
            <a:off x="868363" y="26988"/>
            <a:ext cx="7407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cs-CZ" sz="2400" dirty="0">
                <a:solidFill>
                  <a:srgbClr val="0033CC"/>
                </a:solidFill>
                <a:latin typeface="Arial" charset="0"/>
              </a:rPr>
              <a:t>Schéma uspořádání aparatury</a:t>
            </a:r>
            <a:r>
              <a:rPr kumimoji="1" lang="en-US" sz="2400" dirty="0">
                <a:solidFill>
                  <a:srgbClr val="0033CC"/>
                </a:solidFill>
                <a:latin typeface="Arial" charset="0"/>
              </a:rPr>
              <a:t> pro </a:t>
            </a:r>
            <a:r>
              <a:rPr kumimoji="1" lang="en-US" sz="2400" dirty="0" err="1">
                <a:solidFill>
                  <a:srgbClr val="0033CC"/>
                </a:solidFill>
                <a:latin typeface="Arial" charset="0"/>
              </a:rPr>
              <a:t>transmisn</a:t>
            </a:r>
            <a:r>
              <a:rPr kumimoji="1" lang="cs-CZ" sz="2400" dirty="0">
                <a:solidFill>
                  <a:srgbClr val="0033CC"/>
                </a:solidFill>
                <a:latin typeface="Arial" charset="0"/>
              </a:rPr>
              <a:t>í měření</a:t>
            </a:r>
            <a:endParaRPr lang="cs-CZ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73400" y="44450"/>
            <a:ext cx="2938463" cy="3968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Kalibrace </a:t>
            </a:r>
            <a:r>
              <a:rPr lang="cs-CZ" sz="2000"/>
              <a:t>škály </a:t>
            </a:r>
            <a:r>
              <a:rPr lang="en-US" sz="2000"/>
              <a:t>energie</a:t>
            </a:r>
          </a:p>
        </p:txBody>
      </p:sp>
      <p:pic>
        <p:nvPicPr>
          <p:cNvPr id="63494" name="Objec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54025"/>
            <a:ext cx="3384550" cy="2952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63495" name="Objec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213" y="479425"/>
            <a:ext cx="3386137" cy="29495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63496" name="Object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76250"/>
            <a:ext cx="3389313" cy="29606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63497" name="Object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76250"/>
            <a:ext cx="3671888" cy="29829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63499" name="Object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3" y="3429000"/>
            <a:ext cx="3646487" cy="3140075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067175" y="3716338"/>
            <a:ext cx="3168650" cy="336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We define: for 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cs-CZ">
                <a:ea typeface="Arial Unicode MS" pitchFamily="34" charset="-128"/>
                <a:cs typeface="Arial Unicode MS" pitchFamily="34" charset="-128"/>
              </a:rPr>
              <a:t>-Fe  </a:t>
            </a:r>
            <a:r>
              <a:rPr lang="cs-CZ"/>
              <a:t>B</a:t>
            </a:r>
            <a:r>
              <a:rPr lang="cs-CZ" baseline="-25000"/>
              <a:t>hf </a:t>
            </a:r>
            <a:r>
              <a:rPr lang="cs-CZ"/>
              <a:t>= 33.1 T</a:t>
            </a:r>
            <a:endParaRPr lang="el-GR" baseline="-25000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940425" y="4149725"/>
            <a:ext cx="1711325" cy="336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Isomer shift = 0</a:t>
            </a:r>
            <a:endParaRPr 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068763" y="4532313"/>
            <a:ext cx="4464050" cy="336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additionally we assume: Q.S. = 0 (</a:t>
            </a:r>
            <a:r>
              <a:rPr lang="el-GR"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-Fe b.c.c.)</a:t>
            </a:r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4427538" y="4941888"/>
            <a:ext cx="3960812" cy="6413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</a:rPr>
              <a:t>This assigns channel # to energies</a:t>
            </a:r>
          </a:p>
          <a:p>
            <a:pPr algn="ctr" eaLnBrk="0" hangingPunct="0"/>
            <a:r>
              <a:rPr lang="en-US" sz="1400">
                <a:solidFill>
                  <a:srgbClr val="FF0000"/>
                </a:solidFill>
              </a:rPr>
              <a:t>(and checks the linearity via distance of 1,2,3)</a:t>
            </a:r>
            <a:r>
              <a:rPr lang="en-US" sz="1800">
                <a:solidFill>
                  <a:srgbClr val="FF0000"/>
                </a:solidFill>
              </a:rPr>
              <a:t> </a:t>
            </a:r>
            <a:endParaRPr lang="cs-CZ" sz="1800">
              <a:solidFill>
                <a:srgbClr val="FF0000"/>
              </a:solidFill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211638" y="5734050"/>
            <a:ext cx="4248150" cy="3365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Now we express the energy by Doppler shift</a:t>
            </a:r>
            <a:endParaRPr lang="cs-CZ"/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4767263" y="6134100"/>
            <a:ext cx="22526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498975" y="6165850"/>
            <a:ext cx="3889375" cy="58102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en-US"/>
              <a:t>E = (v/c) E</a:t>
            </a:r>
            <a:r>
              <a:rPr lang="el-GR" baseline="-250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γ</a:t>
            </a:r>
            <a:r>
              <a:rPr lang="en-US" baseline="-250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latin typeface="Arial" charset="0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>
                <a:latin typeface="Arial" charset="0"/>
              </a:rPr>
              <a:t> write the energy in terms of source velocity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042988" y="260350"/>
            <a:ext cx="705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3333FF"/>
                </a:solidFill>
                <a:latin typeface="Arial" charset="0"/>
              </a:rPr>
              <a:t>Hyper</a:t>
            </a:r>
            <a:r>
              <a:rPr lang="cs-CZ" sz="2000">
                <a:solidFill>
                  <a:srgbClr val="3333FF"/>
                </a:solidFill>
                <a:latin typeface="Arial" charset="0"/>
              </a:rPr>
              <a:t>jemné</a:t>
            </a:r>
            <a:r>
              <a:rPr lang="en-GB" sz="2000">
                <a:solidFill>
                  <a:srgbClr val="3333FF"/>
                </a:solidFill>
                <a:latin typeface="Arial" charset="0"/>
              </a:rPr>
              <a:t> </a:t>
            </a:r>
            <a:r>
              <a:rPr lang="cs-CZ" sz="2000">
                <a:solidFill>
                  <a:srgbClr val="3333FF"/>
                </a:solidFill>
                <a:latin typeface="Arial" charset="0"/>
              </a:rPr>
              <a:t>pole </a:t>
            </a:r>
            <a:r>
              <a:rPr lang="en-GB" sz="2000">
                <a:latin typeface="Arial" charset="0"/>
              </a:rPr>
              <a:t>a </a:t>
            </a:r>
            <a:r>
              <a:rPr lang="cs-CZ" sz="2000">
                <a:latin typeface="Arial" charset="0"/>
              </a:rPr>
              <a:t>uspořádání</a:t>
            </a:r>
            <a:r>
              <a:rPr lang="cs-CZ" sz="2000">
                <a:solidFill>
                  <a:srgbClr val="3333FF"/>
                </a:solidFill>
                <a:latin typeface="Arial" charset="0"/>
              </a:rPr>
              <a:t> na malou vzdálenost (SRO)</a:t>
            </a:r>
            <a:endParaRPr lang="en-GB" sz="20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68538" y="76517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8000"/>
                </a:solidFill>
                <a:latin typeface="Arial" charset="0"/>
              </a:rPr>
              <a:t>Hyper</a:t>
            </a:r>
            <a:r>
              <a:rPr lang="cs-CZ" sz="1800">
                <a:solidFill>
                  <a:srgbClr val="008000"/>
                </a:solidFill>
                <a:latin typeface="Arial" charset="0"/>
              </a:rPr>
              <a:t>jemné pole</a:t>
            </a:r>
            <a:r>
              <a:rPr lang="en-US" sz="18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GB" sz="1800">
                <a:solidFill>
                  <a:srgbClr val="008000"/>
                </a:solidFill>
              </a:rPr>
              <a:t>B</a:t>
            </a:r>
            <a:r>
              <a:rPr lang="cs-CZ" sz="1800" baseline="-25000">
                <a:solidFill>
                  <a:srgbClr val="008000"/>
                </a:solidFill>
              </a:rPr>
              <a:t>hf</a:t>
            </a:r>
            <a:r>
              <a:rPr lang="en-GB" sz="1800"/>
              <a:t> </a:t>
            </a:r>
            <a:r>
              <a:rPr lang="en-US" sz="1800">
                <a:latin typeface="Arial" charset="0"/>
              </a:rPr>
              <a:t>vs</a:t>
            </a:r>
            <a:r>
              <a:rPr lang="cs-CZ" sz="1800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990033"/>
                </a:solidFill>
                <a:latin typeface="Arial" charset="0"/>
              </a:rPr>
              <a:t>ele</a:t>
            </a:r>
            <a:r>
              <a:rPr lang="cs-CZ" sz="1800">
                <a:solidFill>
                  <a:srgbClr val="990033"/>
                </a:solidFill>
                <a:latin typeface="Arial" charset="0"/>
              </a:rPr>
              <a:t>k</a:t>
            </a:r>
            <a:r>
              <a:rPr lang="en-US" sz="1800">
                <a:solidFill>
                  <a:srgbClr val="990033"/>
                </a:solidFill>
                <a:latin typeface="Arial" charset="0"/>
              </a:rPr>
              <a:t>tron</a:t>
            </a:r>
            <a:r>
              <a:rPr lang="cs-CZ" sz="1800">
                <a:solidFill>
                  <a:srgbClr val="990033"/>
                </a:solidFill>
                <a:latin typeface="Arial" charset="0"/>
              </a:rPr>
              <a:t>ový</a:t>
            </a:r>
            <a:r>
              <a:rPr lang="en-US" sz="1800">
                <a:solidFill>
                  <a:srgbClr val="990033"/>
                </a:solidFill>
                <a:latin typeface="Arial" charset="0"/>
              </a:rPr>
              <a:t> magnetic</a:t>
            </a:r>
            <a:r>
              <a:rPr lang="cs-CZ" sz="1800">
                <a:solidFill>
                  <a:srgbClr val="990033"/>
                </a:solidFill>
                <a:latin typeface="Arial" charset="0"/>
              </a:rPr>
              <a:t>ký </a:t>
            </a:r>
            <a:r>
              <a:rPr lang="en-US" sz="1800">
                <a:solidFill>
                  <a:srgbClr val="990033"/>
                </a:solidFill>
                <a:latin typeface="Arial" charset="0"/>
              </a:rPr>
              <a:t>moment</a:t>
            </a:r>
            <a:r>
              <a:rPr lang="cs-CZ" sz="180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GB" sz="1800">
                <a:solidFill>
                  <a:srgbClr val="990033"/>
                </a:solidFill>
                <a:latin typeface="Arial" charset="0"/>
              </a:rPr>
              <a:t>μ</a:t>
            </a:r>
            <a:r>
              <a:rPr lang="en-GB" sz="1800" baseline="-25000">
                <a:solidFill>
                  <a:srgbClr val="990033"/>
                </a:solidFill>
                <a:latin typeface="Arial" charset="0"/>
              </a:rPr>
              <a:t>e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 rot="1800000">
            <a:off x="2987675" y="1125538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 rot="-1800000">
            <a:off x="5707063" y="11430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3124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>
                <a:latin typeface="Arial" charset="0"/>
              </a:rPr>
              <a:t>hustoty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8080"/>
                </a:solidFill>
                <a:latin typeface="Arial" charset="0"/>
              </a:rPr>
              <a:t>s-ele</a:t>
            </a:r>
            <a:r>
              <a:rPr lang="cs-CZ">
                <a:solidFill>
                  <a:srgbClr val="008080"/>
                </a:solidFill>
                <a:latin typeface="Arial" charset="0"/>
              </a:rPr>
              <a:t>k</a:t>
            </a:r>
            <a:r>
              <a:rPr lang="en-US">
                <a:solidFill>
                  <a:srgbClr val="008080"/>
                </a:solidFill>
                <a:latin typeface="Arial" charset="0"/>
              </a:rPr>
              <a:t>tron</a:t>
            </a:r>
            <a:r>
              <a:rPr lang="cs-CZ">
                <a:solidFill>
                  <a:srgbClr val="008080"/>
                </a:solidFill>
                <a:latin typeface="Arial" charset="0"/>
              </a:rPr>
              <a:t>ů</a:t>
            </a:r>
            <a:r>
              <a:rPr lang="en-US">
                <a:latin typeface="Arial" charset="0"/>
              </a:rPr>
              <a:t> </a:t>
            </a:r>
            <a:r>
              <a:rPr lang="cs-CZ">
                <a:latin typeface="Arial" charset="0"/>
              </a:rPr>
              <a:t>se </a:t>
            </a:r>
            <a:r>
              <a:rPr lang="en-US">
                <a:latin typeface="Arial" charset="0"/>
              </a:rPr>
              <a:t>spin</a:t>
            </a:r>
            <a:r>
              <a:rPr lang="cs-CZ">
                <a:latin typeface="Arial" charset="0"/>
              </a:rPr>
              <a:t>y „nahoru“ a „dolů“ jsou </a:t>
            </a:r>
            <a:r>
              <a:rPr lang="cs-CZ">
                <a:solidFill>
                  <a:srgbClr val="008080"/>
                </a:solidFill>
                <a:latin typeface="Arial" charset="0"/>
              </a:rPr>
              <a:t>různé</a:t>
            </a:r>
            <a:r>
              <a:rPr lang="cs-CZ">
                <a:latin typeface="Arial" charset="0"/>
              </a:rPr>
              <a:t>, </a:t>
            </a:r>
            <a:r>
              <a:rPr lang="en-US">
                <a:latin typeface="Arial" charset="0"/>
              </a:rPr>
              <a:t> </a:t>
            </a:r>
            <a:r>
              <a:rPr lang="cs-CZ">
                <a:latin typeface="Arial" charset="0"/>
              </a:rPr>
              <a:t/>
            </a:r>
            <a:br>
              <a:rPr lang="cs-CZ">
                <a:latin typeface="Arial" charset="0"/>
              </a:rPr>
            </a:br>
            <a:r>
              <a:rPr lang="en-US">
                <a:latin typeface="Arial" charset="0"/>
              </a:rPr>
              <a:t>φ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(r) ≠ 0 </a:t>
            </a:r>
            <a:r>
              <a:rPr lang="cs-CZ">
                <a:latin typeface="Arial" charset="0"/>
              </a:rPr>
              <a:t>v objemu jádra</a:t>
            </a:r>
            <a:endParaRPr lang="en-GB">
              <a:latin typeface="Arial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195513" y="1295400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008080"/>
                </a:solidFill>
                <a:latin typeface="Arial" charset="0"/>
              </a:rPr>
              <a:t>přímo</a:t>
            </a:r>
            <a:endParaRPr lang="en-GB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194425" y="1295400"/>
            <a:ext cx="98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33"/>
                </a:solidFill>
                <a:latin typeface="Arial" charset="0"/>
              </a:rPr>
              <a:t> </a:t>
            </a:r>
            <a:r>
              <a:rPr lang="cs-CZ">
                <a:solidFill>
                  <a:srgbClr val="990033"/>
                </a:solidFill>
                <a:latin typeface="Arial" charset="0"/>
              </a:rPr>
              <a:t>nepřímo</a:t>
            </a:r>
            <a:endParaRPr lang="en-GB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859338" y="2057400"/>
            <a:ext cx="3490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>
                <a:latin typeface="Arial" charset="0"/>
              </a:rPr>
              <a:t>stínění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8080"/>
                </a:solidFill>
                <a:latin typeface="Arial" charset="0"/>
              </a:rPr>
              <a:t>s-ele</a:t>
            </a:r>
            <a:r>
              <a:rPr lang="cs-CZ">
                <a:solidFill>
                  <a:srgbClr val="008080"/>
                </a:solidFill>
                <a:latin typeface="Arial" charset="0"/>
              </a:rPr>
              <a:t>k</a:t>
            </a:r>
            <a:r>
              <a:rPr lang="en-US">
                <a:solidFill>
                  <a:srgbClr val="008080"/>
                </a:solidFill>
                <a:latin typeface="Arial" charset="0"/>
              </a:rPr>
              <a:t>tron</a:t>
            </a:r>
            <a:r>
              <a:rPr lang="cs-CZ">
                <a:solidFill>
                  <a:srgbClr val="008080"/>
                </a:solidFill>
                <a:latin typeface="Arial" charset="0"/>
              </a:rPr>
              <a:t>ů</a:t>
            </a:r>
            <a:r>
              <a:rPr lang="en-US">
                <a:latin typeface="Arial" charset="0"/>
              </a:rPr>
              <a:t> </a:t>
            </a:r>
          </a:p>
          <a:p>
            <a:pPr algn="ctr" eaLnBrk="0" hangingPunct="0"/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d-ele</a:t>
            </a:r>
            <a:r>
              <a:rPr lang="cs-CZ">
                <a:solidFill>
                  <a:srgbClr val="990033"/>
                </a:solidFill>
                <a:latin typeface="Arial" charset="0"/>
              </a:rPr>
              <a:t>k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tron</a:t>
            </a:r>
            <a:r>
              <a:rPr lang="cs-CZ">
                <a:solidFill>
                  <a:srgbClr val="990033"/>
                </a:solidFill>
                <a:latin typeface="Arial" charset="0"/>
              </a:rPr>
              <a:t>y</a:t>
            </a:r>
            <a:r>
              <a:rPr lang="en-US">
                <a:latin typeface="Arial" charset="0"/>
              </a:rPr>
              <a:t> </a:t>
            </a:r>
            <a:r>
              <a:rPr lang="cs-CZ">
                <a:latin typeface="Arial" charset="0"/>
              </a:rPr>
              <a:t>citlivé</a:t>
            </a:r>
            <a:r>
              <a:rPr lang="en-US">
                <a:latin typeface="Arial" charset="0"/>
              </a:rPr>
              <a:t> </a:t>
            </a:r>
            <a:r>
              <a:rPr lang="cs-CZ">
                <a:latin typeface="Arial" charset="0"/>
              </a:rPr>
              <a:t>na velikost</a:t>
            </a:r>
            <a:r>
              <a:rPr lang="en-US">
                <a:latin typeface="Arial" charset="0"/>
              </a:rPr>
              <a:t> moment</a:t>
            </a:r>
            <a:r>
              <a:rPr lang="cs-CZ">
                <a:latin typeface="Arial" charset="0"/>
              </a:rPr>
              <a:t>u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d-ele</a:t>
            </a:r>
            <a:r>
              <a:rPr lang="cs-CZ">
                <a:solidFill>
                  <a:srgbClr val="990033"/>
                </a:solidFill>
                <a:latin typeface="Arial" charset="0"/>
              </a:rPr>
              <a:t>k</a:t>
            </a:r>
            <a:r>
              <a:rPr lang="en-US">
                <a:solidFill>
                  <a:srgbClr val="990033"/>
                </a:solidFill>
                <a:latin typeface="Arial" charset="0"/>
              </a:rPr>
              <a:t>tron</a:t>
            </a:r>
            <a:r>
              <a:rPr lang="cs-CZ">
                <a:solidFill>
                  <a:srgbClr val="990033"/>
                </a:solidFill>
                <a:latin typeface="Arial" charset="0"/>
              </a:rPr>
              <a:t>ů</a:t>
            </a:r>
            <a:endParaRPr lang="en-GB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981200" y="3016250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>
                <a:latin typeface="Arial" charset="0"/>
              </a:rPr>
              <a:t>Obecně</a:t>
            </a:r>
            <a:r>
              <a:rPr lang="en-GB" sz="1800">
                <a:latin typeface="Arial" charset="0"/>
              </a:rPr>
              <a:t> </a:t>
            </a:r>
            <a:r>
              <a:rPr lang="en-GB" sz="1800" b="1">
                <a:solidFill>
                  <a:srgbClr val="3333CC"/>
                </a:solidFill>
                <a:latin typeface="Arial" charset="0"/>
              </a:rPr>
              <a:t>B</a:t>
            </a:r>
            <a:r>
              <a:rPr lang="cs-CZ" sz="1800" b="1" baseline="-25000">
                <a:solidFill>
                  <a:srgbClr val="3333CC"/>
                </a:solidFill>
                <a:latin typeface="Arial" charset="0"/>
              </a:rPr>
              <a:t>hf</a:t>
            </a:r>
            <a:r>
              <a:rPr lang="en-GB" sz="1800">
                <a:latin typeface="Arial" charset="0"/>
              </a:rPr>
              <a:t> = f(ele</a:t>
            </a:r>
            <a:r>
              <a:rPr lang="cs-CZ" sz="1800">
                <a:latin typeface="Arial" charset="0"/>
              </a:rPr>
              <a:t>k</a:t>
            </a:r>
            <a:r>
              <a:rPr lang="en-GB" sz="1800">
                <a:latin typeface="Arial" charset="0"/>
              </a:rPr>
              <a:t>tron</a:t>
            </a:r>
            <a:r>
              <a:rPr lang="cs-CZ" sz="1800">
                <a:latin typeface="Arial" charset="0"/>
              </a:rPr>
              <a:t>ového</a:t>
            </a:r>
            <a:r>
              <a:rPr lang="en-GB" sz="1800">
                <a:latin typeface="Arial" charset="0"/>
              </a:rPr>
              <a:t> magnetic</a:t>
            </a:r>
            <a:r>
              <a:rPr lang="cs-CZ" sz="1800">
                <a:latin typeface="Arial" charset="0"/>
              </a:rPr>
              <a:t>kého </a:t>
            </a:r>
            <a:r>
              <a:rPr lang="en-GB" sz="1800">
                <a:latin typeface="Arial" charset="0"/>
              </a:rPr>
              <a:t> moment</a:t>
            </a:r>
            <a:r>
              <a:rPr lang="cs-CZ" sz="1800">
                <a:latin typeface="Arial" charset="0"/>
              </a:rPr>
              <a:t>u</a:t>
            </a:r>
            <a:r>
              <a:rPr lang="en-GB" sz="1800">
                <a:latin typeface="Arial" charset="0"/>
              </a:rPr>
              <a:t>) </a:t>
            </a:r>
            <a:r>
              <a:rPr lang="cs-CZ" sz="1800">
                <a:latin typeface="Arial" charset="0"/>
              </a:rPr>
              <a:t>komplikovanější než</a:t>
            </a:r>
            <a:r>
              <a:rPr lang="en-GB" sz="1800">
                <a:latin typeface="Arial" charset="0"/>
              </a:rPr>
              <a:t> </a:t>
            </a:r>
            <a:r>
              <a:rPr lang="en-GB" sz="1800" b="1">
                <a:solidFill>
                  <a:srgbClr val="3333CC"/>
                </a:solidFill>
                <a:latin typeface="Arial" charset="0"/>
              </a:rPr>
              <a:t>B</a:t>
            </a:r>
            <a:r>
              <a:rPr lang="cs-CZ" sz="1800" b="1" baseline="-25000">
                <a:solidFill>
                  <a:srgbClr val="3333CC"/>
                </a:solidFill>
                <a:latin typeface="Arial" charset="0"/>
              </a:rPr>
              <a:t>hf</a:t>
            </a:r>
            <a:r>
              <a:rPr lang="en-GB" sz="1800">
                <a:latin typeface="Arial" charset="0"/>
              </a:rPr>
              <a:t> = </a:t>
            </a:r>
            <a:r>
              <a:rPr lang="en-GB" sz="1800" b="1">
                <a:solidFill>
                  <a:srgbClr val="339933"/>
                </a:solidFill>
                <a:latin typeface="Arial" charset="0"/>
              </a:rPr>
              <a:t>K</a:t>
            </a:r>
            <a:r>
              <a:rPr lang="en-GB" sz="1800" b="1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GB">
                <a:solidFill>
                  <a:srgbClr val="990033"/>
                </a:solidFill>
                <a:latin typeface="Arial" charset="0"/>
              </a:rPr>
              <a:t>μ</a:t>
            </a:r>
            <a:r>
              <a:rPr lang="en-GB" baseline="-25000">
                <a:solidFill>
                  <a:srgbClr val="990033"/>
                </a:solidFill>
                <a:latin typeface="Arial" charset="0"/>
              </a:rPr>
              <a:t>e</a:t>
            </a:r>
            <a:r>
              <a:rPr lang="cs-CZ" baseline="-25000">
                <a:solidFill>
                  <a:srgbClr val="990033"/>
                </a:solidFill>
                <a:latin typeface="Arial" charset="0"/>
              </a:rPr>
              <a:t>  </a:t>
            </a:r>
            <a:r>
              <a:rPr lang="cs-CZ">
                <a:latin typeface="Arial" charset="0"/>
              </a:rPr>
              <a:t>(s universální konstantou</a:t>
            </a:r>
            <a:r>
              <a:rPr lang="cs-CZ">
                <a:solidFill>
                  <a:srgbClr val="990033"/>
                </a:solidFill>
                <a:latin typeface="Arial" charset="0"/>
              </a:rPr>
              <a:t> </a:t>
            </a:r>
            <a:r>
              <a:rPr lang="cs-CZ" b="1">
                <a:solidFill>
                  <a:srgbClr val="339933"/>
                </a:solidFill>
                <a:latin typeface="Arial" charset="0"/>
              </a:rPr>
              <a:t>K</a:t>
            </a:r>
            <a:r>
              <a:rPr lang="cs-CZ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B</a:t>
            </a:r>
            <a:r>
              <a:rPr lang="en-US">
                <a:latin typeface="Arial" charset="0"/>
              </a:rPr>
              <a:t> </a:t>
            </a:r>
            <a:r>
              <a:rPr lang="cs-CZ">
                <a:latin typeface="Arial" charset="0"/>
              </a:rPr>
              <a:t>citlivé na </a:t>
            </a:r>
            <a:r>
              <a:rPr lang="en-US">
                <a:solidFill>
                  <a:srgbClr val="3333FF"/>
                </a:solidFill>
                <a:latin typeface="Arial" charset="0"/>
              </a:rPr>
              <a:t> </a:t>
            </a:r>
            <a:r>
              <a:rPr lang="cs-CZ" b="1">
                <a:solidFill>
                  <a:srgbClr val="3333FF"/>
                </a:solidFill>
                <a:latin typeface="Arial" charset="0"/>
              </a:rPr>
              <a:t>druh</a:t>
            </a:r>
            <a:r>
              <a:rPr lang="en-US">
                <a:latin typeface="Arial" charset="0"/>
              </a:rPr>
              <a:t> a </a:t>
            </a:r>
            <a:r>
              <a:rPr lang="cs-CZ" b="1">
                <a:solidFill>
                  <a:srgbClr val="CC0000"/>
                </a:solidFill>
                <a:latin typeface="Arial" charset="0"/>
              </a:rPr>
              <a:t>počet</a:t>
            </a:r>
            <a:r>
              <a:rPr lang="en-US">
                <a:latin typeface="Arial" charset="0"/>
              </a:rPr>
              <a:t> </a:t>
            </a:r>
            <a:r>
              <a:rPr lang="cs-CZ">
                <a:latin typeface="Arial" charset="0"/>
              </a:rPr>
              <a:t>nejbližších</a:t>
            </a:r>
            <a:r>
              <a:rPr lang="en-US">
                <a:latin typeface="Arial" charset="0"/>
              </a:rPr>
              <a:t> (</a:t>
            </a:r>
            <a:r>
              <a:rPr lang="en-US" b="1">
                <a:latin typeface="Arial" charset="0"/>
              </a:rPr>
              <a:t>n.n.</a:t>
            </a:r>
            <a:r>
              <a:rPr lang="en-US">
                <a:latin typeface="Arial" charset="0"/>
              </a:rPr>
              <a:t>) a </a:t>
            </a:r>
            <a:r>
              <a:rPr lang="cs-CZ">
                <a:latin typeface="Arial" charset="0"/>
              </a:rPr>
              <a:t>t</a:t>
            </a:r>
            <a:r>
              <a:rPr lang="en-US">
                <a:latin typeface="Arial" charset="0"/>
              </a:rPr>
              <a:t>a</a:t>
            </a:r>
            <a:r>
              <a:rPr lang="cs-CZ">
                <a:latin typeface="Arial" charset="0"/>
              </a:rPr>
              <a:t>ké</a:t>
            </a:r>
            <a:r>
              <a:rPr lang="en-US">
                <a:latin typeface="Arial" charset="0"/>
              </a:rPr>
              <a:t> </a:t>
            </a:r>
            <a:r>
              <a:rPr lang="cs-CZ">
                <a:latin typeface="Arial" charset="0"/>
              </a:rPr>
              <a:t>druhých nejbližších</a:t>
            </a:r>
            <a:r>
              <a:rPr lang="en-US">
                <a:latin typeface="Arial" charset="0"/>
              </a:rPr>
              <a:t> (n.n.n.) </a:t>
            </a:r>
            <a:r>
              <a:rPr lang="cs-CZ">
                <a:latin typeface="Arial" charset="0"/>
              </a:rPr>
              <a:t>sousedů</a:t>
            </a:r>
            <a:endParaRPr lang="en-GB">
              <a:latin typeface="Arial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04800" y="4343400"/>
            <a:ext cx="608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latin typeface="Arial" charset="0"/>
              </a:rPr>
              <a:t>změna</a:t>
            </a:r>
            <a:r>
              <a:rPr lang="en-US">
                <a:latin typeface="Arial" charset="0"/>
              </a:rPr>
              <a:t> φ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(r) </a:t>
            </a:r>
            <a:r>
              <a:rPr lang="cs-CZ">
                <a:latin typeface="Arial" charset="0"/>
              </a:rPr>
              <a:t>způsobená vazbou</a:t>
            </a:r>
            <a:r>
              <a:rPr lang="en-US">
                <a:latin typeface="Arial" charset="0"/>
              </a:rPr>
              <a:t>  - </a:t>
            </a:r>
            <a:r>
              <a:rPr lang="cs-CZ">
                <a:latin typeface="Arial" charset="0"/>
              </a:rPr>
              <a:t>podobné</a:t>
            </a:r>
            <a:r>
              <a:rPr lang="en-US">
                <a:latin typeface="Arial" charset="0"/>
              </a:rPr>
              <a:t> </a:t>
            </a:r>
            <a:r>
              <a:rPr lang="cs-CZ">
                <a:solidFill>
                  <a:srgbClr val="339933"/>
                </a:solidFill>
                <a:latin typeface="Arial" charset="0"/>
              </a:rPr>
              <a:t>předchozímu případu</a:t>
            </a:r>
            <a:endParaRPr lang="en-GB">
              <a:solidFill>
                <a:srgbClr val="339933"/>
              </a:solidFill>
              <a:latin typeface="Arial" charset="0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839913" y="4679950"/>
            <a:ext cx="4567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latin typeface="Arial" charset="0"/>
              </a:rPr>
              <a:t>interakce se sousedními</a:t>
            </a:r>
            <a:r>
              <a:rPr lang="en-US">
                <a:latin typeface="Arial" charset="0"/>
              </a:rPr>
              <a:t> magnetic</a:t>
            </a:r>
            <a:r>
              <a:rPr lang="cs-CZ">
                <a:latin typeface="Arial" charset="0"/>
              </a:rPr>
              <a:t>kými</a:t>
            </a:r>
            <a:r>
              <a:rPr lang="en-US">
                <a:latin typeface="Arial" charset="0"/>
              </a:rPr>
              <a:t> moment</a:t>
            </a:r>
            <a:r>
              <a:rPr lang="cs-CZ">
                <a:latin typeface="Arial" charset="0"/>
              </a:rPr>
              <a:t>y</a:t>
            </a:r>
            <a:endParaRPr lang="en-GB">
              <a:latin typeface="Arial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468313" y="4724400"/>
            <a:ext cx="863600" cy="720725"/>
          </a:xfrm>
          <a:prstGeom prst="curvedRightArrow">
            <a:avLst>
              <a:gd name="adj1" fmla="val 19583"/>
              <a:gd name="adj2" fmla="val 39583"/>
              <a:gd name="adj3" fmla="val 24054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458913" y="513715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B </a:t>
            </a:r>
            <a:r>
              <a:rPr lang="cs-CZ" sz="1800">
                <a:latin typeface="Arial" charset="0"/>
              </a:rPr>
              <a:t>závisí</a:t>
            </a:r>
            <a:r>
              <a:rPr lang="en-US" sz="1800">
                <a:latin typeface="Arial" charset="0"/>
              </a:rPr>
              <a:t> dis</a:t>
            </a:r>
            <a:r>
              <a:rPr lang="cs-CZ" sz="1800">
                <a:latin typeface="Arial" charset="0"/>
              </a:rPr>
              <a:t>k</a:t>
            </a:r>
            <a:r>
              <a:rPr lang="en-US" sz="1800">
                <a:latin typeface="Arial" charset="0"/>
              </a:rPr>
              <a:t>r</a:t>
            </a:r>
            <a:r>
              <a:rPr lang="cs-CZ" sz="1800">
                <a:latin typeface="Arial" charset="0"/>
              </a:rPr>
              <a:t>étním</a:t>
            </a:r>
            <a:r>
              <a:rPr lang="en-US" sz="1800">
                <a:latin typeface="Arial" charset="0"/>
              </a:rPr>
              <a:t> </a:t>
            </a:r>
            <a:r>
              <a:rPr lang="cs-CZ" sz="1800">
                <a:latin typeface="Arial" charset="0"/>
              </a:rPr>
              <a:t>způsobem na </a:t>
            </a:r>
            <a:r>
              <a:rPr lang="cs-CZ" sz="1800">
                <a:solidFill>
                  <a:srgbClr val="CC0000"/>
                </a:solidFill>
                <a:latin typeface="Arial" charset="0"/>
              </a:rPr>
              <a:t>počtu</a:t>
            </a:r>
            <a:r>
              <a:rPr lang="en-US" sz="1800">
                <a:latin typeface="Arial" charset="0"/>
              </a:rPr>
              <a:t> </a:t>
            </a:r>
            <a:r>
              <a:rPr lang="en-US" sz="1800">
                <a:solidFill>
                  <a:srgbClr val="3333CC"/>
                </a:solidFill>
                <a:latin typeface="Arial" charset="0"/>
              </a:rPr>
              <a:t>magnetic</a:t>
            </a:r>
            <a:r>
              <a:rPr lang="cs-CZ" sz="1800">
                <a:solidFill>
                  <a:srgbClr val="3333CC"/>
                </a:solidFill>
                <a:latin typeface="Arial" charset="0"/>
              </a:rPr>
              <a:t>kých</a:t>
            </a:r>
            <a:r>
              <a:rPr lang="en-US" sz="1800">
                <a:latin typeface="Arial" charset="0"/>
              </a:rPr>
              <a:t> n.n. </a:t>
            </a:r>
            <a:endParaRPr lang="en-GB" sz="1800" b="1">
              <a:latin typeface="Arial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50825" y="5799138"/>
            <a:ext cx="773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latin typeface="Arial" charset="0"/>
              </a:rPr>
              <a:t>Experiment</a:t>
            </a:r>
            <a:r>
              <a:rPr lang="cs-CZ" sz="1800">
                <a:latin typeface="Arial" charset="0"/>
              </a:rPr>
              <a:t>ální </a:t>
            </a:r>
            <a:r>
              <a:rPr lang="en-GB" sz="1800">
                <a:latin typeface="Arial" charset="0"/>
              </a:rPr>
              <a:t>spe</a:t>
            </a:r>
            <a:r>
              <a:rPr lang="cs-CZ" sz="1800">
                <a:latin typeface="Arial" charset="0"/>
              </a:rPr>
              <a:t>k</a:t>
            </a:r>
            <a:r>
              <a:rPr lang="en-GB" sz="1800">
                <a:latin typeface="Arial" charset="0"/>
              </a:rPr>
              <a:t>trum </a:t>
            </a:r>
            <a:r>
              <a:rPr lang="cs-CZ" sz="1800">
                <a:latin typeface="Arial" charset="0"/>
              </a:rPr>
              <a:t>může být rozloženo</a:t>
            </a:r>
            <a:r>
              <a:rPr lang="en-GB" sz="1800">
                <a:latin typeface="Arial" charset="0"/>
              </a:rPr>
              <a:t> </a:t>
            </a:r>
            <a:r>
              <a:rPr lang="cs-CZ" sz="1800">
                <a:latin typeface="Arial" charset="0"/>
              </a:rPr>
              <a:t>na dobře definované </a:t>
            </a:r>
            <a:r>
              <a:rPr lang="en-GB" sz="1800">
                <a:latin typeface="Arial" charset="0"/>
              </a:rPr>
              <a:t>sextet</a:t>
            </a:r>
            <a:r>
              <a:rPr lang="cs-CZ" sz="1800">
                <a:latin typeface="Arial" charset="0"/>
              </a:rPr>
              <a:t>y</a:t>
            </a:r>
            <a:endParaRPr lang="en-GB" sz="1400">
              <a:latin typeface="Arial" charset="0"/>
            </a:endParaRP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7956550" y="5300663"/>
            <a:ext cx="720725" cy="720725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autoUpdateAnimBg="0"/>
      <p:bldP spid="67588" grpId="0" animBg="1"/>
      <p:bldP spid="67589" grpId="0" animBg="1"/>
      <p:bldP spid="67590" grpId="0" autoUpdateAnimBg="0"/>
      <p:bldP spid="67591" grpId="0" autoUpdateAnimBg="0"/>
      <p:bldP spid="67592" grpId="0" autoUpdateAnimBg="0"/>
      <p:bldP spid="67593" grpId="0" autoUpdateAnimBg="0"/>
      <p:bldP spid="67594" grpId="0" autoUpdateAnimBg="0"/>
      <p:bldP spid="67595" grpId="0" autoUpdateAnimBg="0"/>
      <p:bldP spid="67596" grpId="0" autoUpdateAnimBg="0"/>
      <p:bldP spid="67597" grpId="0" autoUpdateAnimBg="0"/>
      <p:bldP spid="67598" grpId="0" animBg="1"/>
      <p:bldP spid="67599" grpId="0" autoUpdateAnimBg="0"/>
      <p:bldP spid="67600" grpId="0" autoUpdateAnimBg="0"/>
      <p:bldP spid="676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423988" y="149225"/>
            <a:ext cx="6253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333333"/>
                </a:solidFill>
                <a:latin typeface="Arial Unicode MS" pitchFamily="34" charset="-128"/>
              </a:rPr>
              <a:t>Aplikace Mössbauerovy spektroskopie</a:t>
            </a: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722313" y="1743075"/>
            <a:ext cx="5476875" cy="338138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Pro </a:t>
            </a:r>
            <a:r>
              <a:rPr lang="en-GB" sz="1600" i="1">
                <a:solidFill>
                  <a:srgbClr val="333333"/>
                </a:solidFill>
                <a:latin typeface="Arial Unicode MS" pitchFamily="34" charset="-128"/>
              </a:rPr>
              <a:t>h</a:t>
            </a:r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v metrech 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je </a:t>
            </a:r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změna frekvence</a:t>
            </a:r>
            <a:r>
              <a:rPr lang="el-GR" sz="1600">
                <a:solidFill>
                  <a:srgbClr val="333333"/>
                </a:solidFill>
                <a:latin typeface="Arial Unicode MS" pitchFamily="34" charset="-128"/>
              </a:rPr>
              <a:t> Δ</a:t>
            </a:r>
            <a:r>
              <a:rPr lang="el-GR" sz="1600" i="1">
                <a:solidFill>
                  <a:srgbClr val="333333"/>
                </a:solidFill>
                <a:latin typeface="Times New Roman" pitchFamily="18" charset="0"/>
              </a:rPr>
              <a:t>ν</a:t>
            </a:r>
            <a:r>
              <a:rPr lang="cs-CZ" sz="1600" i="1">
                <a:solidFill>
                  <a:srgbClr val="333333"/>
                </a:solidFill>
                <a:latin typeface="Times New Roman" pitchFamily="18" charset="0"/>
              </a:rPr>
              <a:t>/</a:t>
            </a:r>
            <a:r>
              <a:rPr lang="el-GR" sz="1600" i="1">
                <a:solidFill>
                  <a:srgbClr val="333333"/>
                </a:solidFill>
                <a:latin typeface="Times New Roman" pitchFamily="18" charset="0"/>
              </a:rPr>
              <a:t>ν</a:t>
            </a:r>
            <a:r>
              <a:rPr lang="en-GB" sz="1600" baseline="-25000">
                <a:solidFill>
                  <a:srgbClr val="333333"/>
                </a:solidFill>
                <a:latin typeface="Times New Roman" pitchFamily="18" charset="0"/>
              </a:rPr>
              <a:t>0</a:t>
            </a:r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 =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1,09 . 10</a:t>
            </a:r>
            <a:r>
              <a:rPr lang="en-GB" sz="1600" baseline="30000">
                <a:solidFill>
                  <a:srgbClr val="333333"/>
                </a:solidFill>
                <a:latin typeface="Arial Unicode MS" pitchFamily="34" charset="-128"/>
              </a:rPr>
              <a:t>-16</a:t>
            </a:r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i="1">
                <a:solidFill>
                  <a:srgbClr val="333333"/>
                </a:solidFill>
                <a:latin typeface="Arial Unicode MS" pitchFamily="34" charset="-128"/>
              </a:rPr>
              <a:t>h</a:t>
            </a:r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04813" y="649288"/>
            <a:ext cx="2720975" cy="368300"/>
          </a:xfrm>
          <a:prstGeom prst="rect">
            <a:avLst/>
          </a:prstGeom>
          <a:solidFill>
            <a:srgbClr val="DDF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333333"/>
                </a:solidFill>
                <a:latin typeface="Arial Unicode MS" pitchFamily="34" charset="-128"/>
              </a:rPr>
              <a:t>Speciální teorie relativity 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722313" y="922338"/>
            <a:ext cx="7708900" cy="830262"/>
          </a:xfrm>
          <a:prstGeom prst="rect">
            <a:avLst/>
          </a:prstGeom>
          <a:solidFill>
            <a:srgbClr val="DDF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změna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frekvence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fotonů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v 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gravitačním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poli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Země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je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podle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speciální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teorie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relativity :</a:t>
            </a:r>
            <a:endParaRPr lang="cs-CZ" sz="1600" dirty="0">
              <a:solidFill>
                <a:srgbClr val="333333"/>
              </a:solidFill>
              <a:latin typeface="Arial Unicode MS" pitchFamily="34" charset="-128"/>
            </a:endParaRPr>
          </a:p>
          <a:p>
            <a:r>
              <a:rPr lang="cs-CZ" sz="1600" dirty="0">
                <a:solidFill>
                  <a:srgbClr val="333333"/>
                </a:solidFill>
                <a:latin typeface="Arial Unicode MS" pitchFamily="34" charset="-128"/>
              </a:rPr>
              <a:t>                                 </a:t>
            </a:r>
            <a:r>
              <a:rPr lang="el-GR" sz="1600" dirty="0">
                <a:solidFill>
                  <a:srgbClr val="333333"/>
                </a:solidFill>
                <a:latin typeface="Arial Unicode MS" pitchFamily="34" charset="-128"/>
              </a:rPr>
              <a:t>Δ</a:t>
            </a:r>
            <a:r>
              <a:rPr lang="el-GR" sz="1600" i="1" dirty="0">
                <a:solidFill>
                  <a:srgbClr val="333333"/>
                </a:solidFill>
                <a:latin typeface="Times New Roman" pitchFamily="18" charset="0"/>
              </a:rPr>
              <a:t>ν</a:t>
            </a:r>
            <a:r>
              <a:rPr lang="cs-CZ" sz="1600" i="1" dirty="0">
                <a:solidFill>
                  <a:srgbClr val="333333"/>
                </a:solidFill>
                <a:latin typeface="Times New Roman" pitchFamily="18" charset="0"/>
              </a:rPr>
              <a:t>/</a:t>
            </a:r>
            <a:r>
              <a:rPr lang="el-GR" sz="1600" i="1" dirty="0">
                <a:solidFill>
                  <a:srgbClr val="333333"/>
                </a:solidFill>
                <a:latin typeface="Times New Roman" pitchFamily="18" charset="0"/>
              </a:rPr>
              <a:t>ν</a:t>
            </a:r>
            <a:r>
              <a:rPr lang="en-GB" sz="1600" baseline="-25000" dirty="0">
                <a:solidFill>
                  <a:srgbClr val="333333"/>
                </a:solidFill>
                <a:latin typeface="Times New Roman" pitchFamily="18" charset="0"/>
              </a:rPr>
              <a:t>0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= </a:t>
            </a:r>
            <a:r>
              <a:rPr lang="en-GB" sz="1600" i="1" dirty="0" err="1">
                <a:solidFill>
                  <a:srgbClr val="333333"/>
                </a:solidFill>
                <a:latin typeface="Arial Unicode MS" pitchFamily="34" charset="-128"/>
              </a:rPr>
              <a:t>gh</a:t>
            </a:r>
            <a:r>
              <a:rPr lang="en-GB" sz="1600" i="1" dirty="0">
                <a:solidFill>
                  <a:srgbClr val="333333"/>
                </a:solidFill>
                <a:latin typeface="Arial Unicode MS" pitchFamily="34" charset="-128"/>
              </a:rPr>
              <a:t>/c</a:t>
            </a:r>
            <a:r>
              <a:rPr lang="en-GB" sz="1600" baseline="30000" dirty="0">
                <a:solidFill>
                  <a:srgbClr val="333333"/>
                </a:solidFill>
                <a:latin typeface="Arial Unicode MS" pitchFamily="34" charset="-128"/>
              </a:rPr>
              <a:t>2</a:t>
            </a:r>
            <a:endParaRPr lang="cs-CZ" sz="1600" dirty="0">
              <a:solidFill>
                <a:srgbClr val="333333"/>
              </a:solidFill>
              <a:latin typeface="Arial Unicode MS" pitchFamily="34" charset="-128"/>
            </a:endParaRPr>
          </a:p>
          <a:p>
            <a:r>
              <a:rPr lang="en-GB" sz="1600" i="1" dirty="0">
                <a:solidFill>
                  <a:srgbClr val="333333"/>
                </a:solidFill>
                <a:latin typeface="Arial Unicode MS" pitchFamily="34" charset="-128"/>
              </a:rPr>
              <a:t>g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cs-CZ" sz="1600" dirty="0">
                <a:solidFill>
                  <a:srgbClr val="333333"/>
                </a:solidFill>
                <a:latin typeface="Arial Unicode MS" pitchFamily="34" charset="-128"/>
              </a:rPr>
              <a:t>-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tíhové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zrychlení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, </a:t>
            </a:r>
            <a:r>
              <a:rPr lang="en-GB" sz="1600" i="1" dirty="0">
                <a:solidFill>
                  <a:srgbClr val="333333"/>
                </a:solidFill>
                <a:latin typeface="Arial Unicode MS" pitchFamily="34" charset="-128"/>
              </a:rPr>
              <a:t>h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cs-CZ" sz="1600" dirty="0">
                <a:solidFill>
                  <a:srgbClr val="333333"/>
                </a:solidFill>
                <a:latin typeface="Arial Unicode MS" pitchFamily="34" charset="-128"/>
              </a:rPr>
              <a:t>–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výška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zářiče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nad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povrch</a:t>
            </a:r>
            <a:r>
              <a:rPr lang="cs-CZ" sz="1600" dirty="0" err="1">
                <a:solidFill>
                  <a:srgbClr val="333333"/>
                </a:solidFill>
                <a:latin typeface="Arial Unicode MS" pitchFamily="34" charset="-128"/>
              </a:rPr>
              <a:t>em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Země</a:t>
            </a:r>
            <a:r>
              <a:rPr lang="cs-CZ" sz="1600" dirty="0">
                <a:solidFill>
                  <a:srgbClr val="333333"/>
                </a:solidFill>
                <a:latin typeface="Arial Unicode MS" pitchFamily="34" charset="-128"/>
              </a:rPr>
              <a:t>,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i="1" dirty="0">
                <a:solidFill>
                  <a:srgbClr val="333333"/>
                </a:solidFill>
                <a:latin typeface="Arial Unicode MS" pitchFamily="34" charset="-128"/>
              </a:rPr>
              <a:t>c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cs-CZ" sz="1600" dirty="0">
                <a:solidFill>
                  <a:srgbClr val="333333"/>
                </a:solidFill>
                <a:latin typeface="Arial Unicode MS" pitchFamily="34" charset="-128"/>
              </a:rPr>
              <a:t>-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rychlost</a:t>
            </a:r>
            <a:r>
              <a:rPr lang="en-GB" sz="1600" dirty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Arial Unicode MS" pitchFamily="34" charset="-128"/>
              </a:rPr>
              <a:t>světla</a:t>
            </a:r>
            <a:endParaRPr lang="cs-CZ" sz="1600" dirty="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90563" y="2116138"/>
            <a:ext cx="3679825" cy="338137"/>
          </a:xfrm>
          <a:prstGeom prst="rect">
            <a:avLst/>
          </a:prstGeom>
          <a:solidFill>
            <a:srgbClr val="BDEE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Pound &amp; Rebka [1960]: </a:t>
            </a:r>
            <a:r>
              <a:rPr lang="cs-CZ" sz="1600" baseline="30000">
                <a:solidFill>
                  <a:srgbClr val="333333"/>
                </a:solidFill>
                <a:latin typeface="Arial Unicode MS" pitchFamily="34" charset="-128"/>
              </a:rPr>
              <a:t>57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Fe, </a:t>
            </a:r>
            <a:r>
              <a:rPr lang="cs-CZ" sz="1600" i="1">
                <a:solidFill>
                  <a:srgbClr val="333333"/>
                </a:solidFill>
                <a:latin typeface="Arial Unicode MS" pitchFamily="34" charset="-128"/>
              </a:rPr>
              <a:t>h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= 22 m   </a:t>
            </a:r>
          </a:p>
        </p:txBody>
      </p:sp>
      <p:sp>
        <p:nvSpPr>
          <p:cNvPr id="7" name="Obdélník 8"/>
          <p:cNvSpPr>
            <a:spLocks noChangeArrowheads="1"/>
          </p:cNvSpPr>
          <p:nvPr/>
        </p:nvSpPr>
        <p:spPr bwMode="auto">
          <a:xfrm>
            <a:off x="4408488" y="2111375"/>
            <a:ext cx="3278187" cy="338138"/>
          </a:xfrm>
          <a:prstGeom prst="rect">
            <a:avLst/>
          </a:prstGeom>
          <a:solidFill>
            <a:srgbClr val="E9FFE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Katila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&amp; </a:t>
            </a:r>
            <a:r>
              <a:rPr lang="en-GB" sz="1600">
                <a:solidFill>
                  <a:srgbClr val="333333"/>
                </a:solidFill>
                <a:latin typeface="Arial Unicode MS" pitchFamily="34" charset="-128"/>
              </a:rPr>
              <a:t>Riski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[1981]:</a:t>
            </a:r>
            <a:r>
              <a:rPr lang="en-GB" sz="1600" baseline="30000">
                <a:solidFill>
                  <a:srgbClr val="333333"/>
                </a:solidFill>
                <a:ea typeface="MS Mincho" pitchFamily="49" charset="-128"/>
              </a:rPr>
              <a:t>67</a:t>
            </a:r>
            <a:r>
              <a:rPr lang="en-GB" sz="1600">
                <a:solidFill>
                  <a:srgbClr val="333333"/>
                </a:solidFill>
                <a:ea typeface="MS Mincho" pitchFamily="49" charset="-128"/>
              </a:rPr>
              <a:t>Zn</a:t>
            </a:r>
            <a:r>
              <a:rPr lang="cs-CZ" sz="1600">
                <a:solidFill>
                  <a:srgbClr val="333333"/>
                </a:solidFill>
                <a:ea typeface="MS Mincho" pitchFamily="49" charset="-128"/>
              </a:rPr>
              <a:t>, </a:t>
            </a:r>
            <a:r>
              <a:rPr lang="cs-CZ" sz="1600" i="1">
                <a:solidFill>
                  <a:srgbClr val="333333"/>
                </a:solidFill>
                <a:ea typeface="MS Mincho" pitchFamily="49" charset="-128"/>
              </a:rPr>
              <a:t>h</a:t>
            </a:r>
            <a:r>
              <a:rPr lang="cs-CZ" sz="1600">
                <a:solidFill>
                  <a:srgbClr val="333333"/>
                </a:solidFill>
                <a:ea typeface="MS Mincho" pitchFamily="49" charset="-128"/>
              </a:rPr>
              <a:t> = 1 m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    </a:t>
            </a:r>
          </a:p>
        </p:txBody>
      </p:sp>
      <p:sp>
        <p:nvSpPr>
          <p:cNvPr id="8" name="TextovéPole 10"/>
          <p:cNvSpPr txBox="1">
            <a:spLocks noChangeArrowheads="1"/>
          </p:cNvSpPr>
          <p:nvPr/>
        </p:nvSpPr>
        <p:spPr bwMode="auto">
          <a:xfrm>
            <a:off x="7720013" y="1916832"/>
            <a:ext cx="1222375" cy="584200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>
                <a:solidFill>
                  <a:srgbClr val="333333"/>
                </a:solidFill>
                <a:latin typeface="Arial Unicode MS" pitchFamily="34" charset="-128"/>
              </a:rPr>
              <a:t>600x vyšší rozlišení</a:t>
            </a:r>
          </a:p>
        </p:txBody>
      </p:sp>
      <p:pic>
        <p:nvPicPr>
          <p:cNvPr id="35849" name="Obrázek 15" descr="ZavObr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2506663"/>
            <a:ext cx="27940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Obrázek 16" descr="ZavObr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540" y="2492896"/>
            <a:ext cx="51133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 descr="http://physics.aps.org/assets/7c23e235-6b79-4dfe-aff0-a1a6059416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2497138"/>
            <a:ext cx="151606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165725" y="5230813"/>
            <a:ext cx="3838575" cy="517525"/>
          </a:xfrm>
          <a:prstGeom prst="rect">
            <a:avLst/>
          </a:prstGeom>
          <a:solidFill>
            <a:srgbClr val="F6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333333"/>
                </a:solidFill>
              </a:rPr>
              <a:t>vodorovně označená „chyba“ popisuje časové </a:t>
            </a:r>
          </a:p>
          <a:p>
            <a:r>
              <a:rPr lang="cs-CZ" sz="1400">
                <a:solidFill>
                  <a:srgbClr val="333333"/>
                </a:solidFill>
              </a:rPr>
              <a:t>období, z něhož byly výsledky vystředovány 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561013" y="5853113"/>
            <a:ext cx="2797175" cy="94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400" b="1">
                <a:solidFill>
                  <a:srgbClr val="0033CC"/>
                </a:solidFill>
              </a:rPr>
              <a:t>Apparent weight of photons</a:t>
            </a:r>
            <a:endParaRPr lang="en-US" sz="1400" b="1">
              <a:solidFill>
                <a:srgbClr val="0033CC"/>
              </a:solidFill>
            </a:endParaRPr>
          </a:p>
          <a:p>
            <a:pPr algn="ctr"/>
            <a:r>
              <a:rPr lang="en-US" sz="1400">
                <a:solidFill>
                  <a:srgbClr val="333333"/>
                </a:solidFill>
                <a:latin typeface="Arial Unicode MS" pitchFamily="34" charset="-128"/>
              </a:rPr>
              <a:t>R. V. Pound and G. A. Rebka, Jr.</a:t>
            </a:r>
          </a:p>
          <a:p>
            <a:pPr algn="ctr"/>
            <a:r>
              <a:rPr lang="cs-CZ" sz="1400">
                <a:solidFill>
                  <a:srgbClr val="333333"/>
                </a:solidFill>
              </a:rPr>
              <a:t>Phys. Rev. Lett. </a:t>
            </a:r>
            <a:r>
              <a:rPr lang="cs-CZ" sz="1400" u="sng">
                <a:solidFill>
                  <a:srgbClr val="333333"/>
                </a:solidFill>
              </a:rPr>
              <a:t>4, (1960) 337 </a:t>
            </a:r>
            <a:endParaRPr lang="en-US" sz="1400" u="sng">
              <a:solidFill>
                <a:srgbClr val="333333"/>
              </a:solidFill>
            </a:endParaRPr>
          </a:p>
          <a:p>
            <a:pPr algn="ctr"/>
            <a:r>
              <a:rPr lang="en-US" sz="1400">
                <a:solidFill>
                  <a:srgbClr val="333333"/>
                </a:solidFill>
                <a:latin typeface="Arial Unicode MS" pitchFamily="34" charset="-128"/>
              </a:rPr>
              <a:t>Published April 1, 1960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04" y="2574926"/>
            <a:ext cx="5682208" cy="42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203848" y="6144309"/>
            <a:ext cx="38125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Jefferson laboratory at Harvard University. The experiment occurred in the left "tower". The attic was later extended in 2004.</a:t>
            </a:r>
            <a:endParaRPr lang="cs-CZ" sz="1200" dirty="0"/>
          </a:p>
        </p:txBody>
      </p:sp>
      <p:pic>
        <p:nvPicPr>
          <p:cNvPr id="18" name="obrázek 2" descr="http://www.relativity.li/uploads/images/I/I4_5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7292" r="-595"/>
          <a:stretch/>
        </p:blipFill>
        <p:spPr bwMode="auto">
          <a:xfrm>
            <a:off x="3036888" y="4048919"/>
            <a:ext cx="2068512" cy="2743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79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5859" grpId="0" animBg="1"/>
      <p:bldP spid="35860" grpId="0" animBg="1"/>
      <p:bldP spid="17" grpId="0" animBg="1"/>
      <p:bldP spid="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Obdélník 12"/>
          <p:cNvSpPr>
            <a:spLocks noChangeArrowheads="1"/>
          </p:cNvSpPr>
          <p:nvPr/>
        </p:nvSpPr>
        <p:spPr bwMode="auto">
          <a:xfrm>
            <a:off x="339725" y="1033463"/>
            <a:ext cx="3200400" cy="368300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/>
              <a:t>Fyzika kondenzovaných látek</a:t>
            </a:r>
          </a:p>
        </p:txBody>
      </p:sp>
      <p:sp>
        <p:nvSpPr>
          <p:cNvPr id="31755" name="Obdélník 13"/>
          <p:cNvSpPr>
            <a:spLocks noChangeArrowheads="1"/>
          </p:cNvSpPr>
          <p:nvPr/>
        </p:nvSpPr>
        <p:spPr bwMode="auto">
          <a:xfrm>
            <a:off x="412750" y="1704975"/>
            <a:ext cx="2266950" cy="366713"/>
          </a:xfrm>
          <a:prstGeom prst="rect">
            <a:avLst/>
          </a:prstGeom>
          <a:solidFill>
            <a:srgbClr val="FFDFF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/>
              <a:t>Biofyzika a medicina</a:t>
            </a:r>
          </a:p>
        </p:txBody>
      </p:sp>
      <p:sp>
        <p:nvSpPr>
          <p:cNvPr id="31756" name="TextovéPole 14"/>
          <p:cNvSpPr txBox="1">
            <a:spLocks noChangeArrowheads="1"/>
          </p:cNvSpPr>
          <p:nvPr/>
        </p:nvSpPr>
        <p:spPr bwMode="auto">
          <a:xfrm>
            <a:off x="2774950" y="1741488"/>
            <a:ext cx="3286125" cy="338137"/>
          </a:xfrm>
          <a:prstGeom prst="rect">
            <a:avLst/>
          </a:prstGeom>
          <a:solidFill>
            <a:srgbClr val="F4A2C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hemoglobin a tkáně obsahující Fe</a:t>
            </a:r>
          </a:p>
        </p:txBody>
      </p:sp>
      <p:sp>
        <p:nvSpPr>
          <p:cNvPr id="31757" name="Obdélník 15"/>
          <p:cNvSpPr>
            <a:spLocks noChangeArrowheads="1"/>
          </p:cNvSpPr>
          <p:nvPr/>
        </p:nvSpPr>
        <p:spPr bwMode="auto">
          <a:xfrm>
            <a:off x="425450" y="2425700"/>
            <a:ext cx="971550" cy="366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3333"/>
                </a:solidFill>
                <a:cs typeface="Arial" pitchFamily="34" charset="0"/>
              </a:rPr>
              <a:t>Chemie</a:t>
            </a:r>
            <a:endParaRPr lang="cs-CZ" sz="1800">
              <a:cs typeface="Arial" pitchFamily="34" charset="0"/>
            </a:endParaRPr>
          </a:p>
        </p:txBody>
      </p:sp>
      <p:sp>
        <p:nvSpPr>
          <p:cNvPr id="31758" name="TextovéPole 16"/>
          <p:cNvSpPr txBox="1">
            <a:spLocks noChangeArrowheads="1"/>
          </p:cNvSpPr>
          <p:nvPr/>
        </p:nvSpPr>
        <p:spPr bwMode="auto">
          <a:xfrm>
            <a:off x="1670050" y="2466975"/>
            <a:ext cx="3689350" cy="3381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cs typeface="Arial" pitchFamily="34" charset="0"/>
              </a:rPr>
              <a:t>valenční stav a symetrie okolí např. Fe</a:t>
            </a:r>
          </a:p>
        </p:txBody>
      </p:sp>
      <p:sp>
        <p:nvSpPr>
          <p:cNvPr id="31759" name="Obdélník 17"/>
          <p:cNvSpPr>
            <a:spLocks noChangeArrowheads="1"/>
          </p:cNvSpPr>
          <p:nvPr/>
        </p:nvSpPr>
        <p:spPr bwMode="auto">
          <a:xfrm>
            <a:off x="450850" y="3154363"/>
            <a:ext cx="2482850" cy="366712"/>
          </a:xfrm>
          <a:prstGeom prst="rect">
            <a:avLst/>
          </a:prstGeom>
          <a:solidFill>
            <a:srgbClr val="93E3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>
                <a:solidFill>
                  <a:srgbClr val="333333"/>
                </a:solidFill>
              </a:rPr>
              <a:t>Mineralogie a geologie</a:t>
            </a:r>
            <a:endParaRPr lang="cs-CZ" sz="1800"/>
          </a:p>
        </p:txBody>
      </p:sp>
      <p:sp>
        <p:nvSpPr>
          <p:cNvPr id="31760" name="TextovéPole 18"/>
          <p:cNvSpPr txBox="1">
            <a:spLocks noChangeArrowheads="1"/>
          </p:cNvSpPr>
          <p:nvPr/>
        </p:nvSpPr>
        <p:spPr bwMode="auto">
          <a:xfrm>
            <a:off x="3019425" y="3195638"/>
            <a:ext cx="4478338" cy="338137"/>
          </a:xfrm>
          <a:prstGeom prst="rect">
            <a:avLst/>
          </a:prstGeom>
          <a:solidFill>
            <a:srgbClr val="D1F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identifikace látek a (semi)kvantitativní analýza</a:t>
            </a:r>
          </a:p>
        </p:txBody>
      </p:sp>
      <p:sp>
        <p:nvSpPr>
          <p:cNvPr id="31761" name="Obdélník 19"/>
          <p:cNvSpPr>
            <a:spLocks noChangeArrowheads="1"/>
          </p:cNvSpPr>
          <p:nvPr/>
        </p:nvSpPr>
        <p:spPr bwMode="auto">
          <a:xfrm>
            <a:off x="446088" y="3971925"/>
            <a:ext cx="1390650" cy="36671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800">
                <a:solidFill>
                  <a:srgbClr val="333333"/>
                </a:solidFill>
                <a:cs typeface="Arial" pitchFamily="34" charset="0"/>
              </a:rPr>
              <a:t>Archeologie</a:t>
            </a:r>
            <a:endParaRPr lang="cs-CZ" sz="1800">
              <a:cs typeface="Arial" pitchFamily="34" charset="0"/>
            </a:endParaRPr>
          </a:p>
        </p:txBody>
      </p:sp>
      <p:sp>
        <p:nvSpPr>
          <p:cNvPr id="31762" name="TextovéPole 20"/>
          <p:cNvSpPr txBox="1">
            <a:spLocks noChangeArrowheads="1"/>
          </p:cNvSpPr>
          <p:nvPr/>
        </p:nvSpPr>
        <p:spPr bwMode="auto">
          <a:xfrm>
            <a:off x="1871663" y="4022725"/>
            <a:ext cx="6338887" cy="3365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cs typeface="Arial" pitchFamily="34" charset="0"/>
              </a:rPr>
              <a:t>např. metody zpracování keramiky, rozbor nálezů ze železných slitin</a:t>
            </a:r>
          </a:p>
        </p:txBody>
      </p:sp>
      <p:sp>
        <p:nvSpPr>
          <p:cNvPr id="31763" name="Obdélník 21"/>
          <p:cNvSpPr>
            <a:spLocks noChangeArrowheads="1"/>
          </p:cNvSpPr>
          <p:nvPr/>
        </p:nvSpPr>
        <p:spPr bwMode="auto">
          <a:xfrm>
            <a:off x="466725" y="4625975"/>
            <a:ext cx="3860800" cy="3667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rgbClr val="333333"/>
                </a:solidFill>
              </a:rPr>
              <a:t>Materiálový výzkum a metalurgie   </a:t>
            </a:r>
            <a:endParaRPr lang="cs-CZ" sz="1800"/>
          </a:p>
        </p:txBody>
      </p:sp>
      <p:sp>
        <p:nvSpPr>
          <p:cNvPr id="31764" name="TextovéPole 22"/>
          <p:cNvSpPr txBox="1">
            <a:spLocks noChangeArrowheads="1"/>
          </p:cNvSpPr>
          <p:nvPr/>
        </p:nvSpPr>
        <p:spPr bwMode="auto">
          <a:xfrm>
            <a:off x="4114800" y="4659313"/>
            <a:ext cx="2371725" cy="338137"/>
          </a:xfrm>
          <a:prstGeom prst="rect">
            <a:avLst/>
          </a:prstGeom>
          <a:solidFill>
            <a:srgbClr val="C2EFA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fáze a fázové přechody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446088" y="5365750"/>
            <a:ext cx="1606550" cy="368300"/>
          </a:xfrm>
          <a:prstGeom prst="rect">
            <a:avLst/>
          </a:prstGeom>
          <a:solidFill>
            <a:srgbClr val="FF656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Magnetismus</a:t>
            </a:r>
            <a:endParaRPr lang="cs-CZ" sz="1800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2105025" y="5386388"/>
            <a:ext cx="6869113" cy="338137"/>
          </a:xfrm>
          <a:prstGeom prst="rect">
            <a:avLst/>
          </a:prstGeom>
          <a:solidFill>
            <a:srgbClr val="FFA3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m</a:t>
            </a:r>
            <a:r>
              <a:rPr lang="en-US"/>
              <a:t>agnetick</a:t>
            </a:r>
            <a:r>
              <a:rPr lang="cs-CZ"/>
              <a:t>é uspořádání, orientace lokálních momentů, nanomagnetismus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1528763" y="6224588"/>
            <a:ext cx="4646612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ale taky Mössbauerova spektroskopie na Marsu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877888" y="212725"/>
            <a:ext cx="7370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latin typeface="Arial" charset="0"/>
              </a:rPr>
              <a:t>Další a</a:t>
            </a:r>
            <a:r>
              <a:rPr lang="cs-CZ" sz="2800"/>
              <a:t>plikace Mössbauerovy spektroskopie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21" grpId="0" animBg="1"/>
      <p:bldP spid="22" grpId="0" animBg="1"/>
      <p:bldP spid="23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/>
            <a:r>
              <a:rPr lang="cs-CZ" sz="3600" smtClean="0">
                <a:latin typeface="Arial" charset="0"/>
              </a:rPr>
              <a:t>Zhodnocení metody</a:t>
            </a:r>
            <a:endParaRPr lang="cs-CZ" smtClean="0">
              <a:latin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762000"/>
            <a:ext cx="5029200" cy="5410200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cs-CZ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EDFFED"/>
                    </a:outerShdw>
                  </a:cont>
                  <a:cont type="tree" name="">
                    <a:effect ref="fillLine"/>
                    <a:outerShdw dist="38100" dir="2700000" algn="tl">
                      <a:srgbClr val="657165"/>
                    </a:outerShdw>
                  </a:cont>
                  <a:effect ref="fillLine"/>
                </a:effectDag>
                <a:latin typeface="Arial" pitchFamily="34" charset="0"/>
              </a:rPr>
              <a:t>VÝHODY</a:t>
            </a:r>
            <a:endParaRPr lang="cs-CZ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</a:rPr>
              <a:t>vysoká rozlišovací schopnost -</a:t>
            </a:r>
            <a:r>
              <a:rPr lang="cs-CZ" dirty="0" smtClean="0">
                <a:latin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</a:rPr>
              <a:t>každý atom přispívá ke spektru,  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   nepotřebujeme koherentní objem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   s translační symetrií </a:t>
            </a:r>
            <a:endParaRPr lang="cs-CZ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</a:rPr>
              <a:t>možnosti získání informací</a:t>
            </a:r>
            <a:endParaRPr lang="cs-CZ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</a:rPr>
              <a:t>krystalová mřížka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</a:rPr>
              <a:t>poruchy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</a:rPr>
              <a:t>vnitřní pole (úměrné magnetizaci)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</a:rPr>
              <a:t>magnetické uspořádání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</a:rPr>
              <a:t>orientace lokálních momentů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</a:rPr>
              <a:t>relaxace, časové děje (</a:t>
            </a:r>
            <a:r>
              <a:rPr lang="cs-CZ" sz="2000" dirty="0" err="1" smtClean="0">
                <a:latin typeface="Arial" pitchFamily="34" charset="0"/>
              </a:rPr>
              <a:t>superparamagnetismus</a:t>
            </a:r>
            <a:r>
              <a:rPr lang="cs-CZ" sz="2000" dirty="0" smtClean="0">
                <a:latin typeface="Arial" pitchFamily="34" charset="0"/>
              </a:rPr>
              <a:t> u malých částic)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</a:rPr>
              <a:t>společně s jinou metodou - komplexní údaje o vzor</a:t>
            </a:r>
            <a:r>
              <a:rPr lang="en-US" sz="2400" b="1" dirty="0" err="1" smtClean="0">
                <a:latin typeface="Arial" pitchFamily="34" charset="0"/>
              </a:rPr>
              <a:t>ku</a:t>
            </a:r>
            <a:endParaRPr lang="cs-CZ" sz="2400" dirty="0" smtClean="0">
              <a:latin typeface="Arial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81600" y="762000"/>
            <a:ext cx="3962400" cy="3124200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cs-CZ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EDFFED"/>
                    </a:outerShdw>
                  </a:cont>
                  <a:cont type="tree" name="">
                    <a:effect ref="fillLine"/>
                    <a:outerShdw dist="38100" dir="2700000" algn="tl">
                      <a:srgbClr val="657165"/>
                    </a:outerShdw>
                  </a:cont>
                  <a:effect ref="fillLine"/>
                </a:effectDag>
                <a:latin typeface="Arial" pitchFamily="34" charset="0"/>
              </a:rPr>
              <a:t>NEVÝHODY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mtClean="0">
                <a:latin typeface="Arial" pitchFamily="34" charset="0"/>
              </a:rPr>
              <a:t>radioaktivní zdroj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mtClean="0">
                <a:latin typeface="Arial" pitchFamily="34" charset="0"/>
              </a:rPr>
              <a:t>poločas rozpadu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mtClean="0">
                <a:latin typeface="Arial" pitchFamily="34" charset="0"/>
              </a:rPr>
              <a:t>pro daný izotop - </a:t>
            </a:r>
            <a:r>
              <a:rPr lang="cs-CZ" sz="2000" smtClean="0">
                <a:latin typeface="Arial" pitchFamily="34" charset="0"/>
              </a:rPr>
              <a:t>specifické vzorky obsahující prvek-izotop zdroje</a:t>
            </a:r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  <p:bldP spid="6656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71525" y="969963"/>
            <a:ext cx="7762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cs-CZ" sz="2800" b="1">
                <a:solidFill>
                  <a:srgbClr val="FF0000"/>
                </a:solidFill>
                <a:latin typeface="Arial" charset="0"/>
              </a:rPr>
              <a:t>Mars Mission and Mössbauer Spectroscopy</a:t>
            </a:r>
            <a:endParaRPr lang="cs-CZ" altLang="cs-CZ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67675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>
                <a:latin typeface="Arial" charset="0"/>
              </a:rPr>
              <a:t>G. Klingelh</a:t>
            </a:r>
            <a:r>
              <a:rPr lang="en-US" altLang="cs-CZ">
                <a:latin typeface="Arial" charset="0"/>
                <a:cs typeface="Arial" charset="0"/>
              </a:rPr>
              <a:t>ö</a:t>
            </a:r>
            <a:r>
              <a:rPr lang="en-US" altLang="cs-CZ">
                <a:latin typeface="Arial" charset="0"/>
              </a:rPr>
              <a:t>fer (Universit</a:t>
            </a:r>
            <a:r>
              <a:rPr lang="en-US" altLang="cs-CZ">
                <a:latin typeface="Arial" charset="0"/>
                <a:cs typeface="Arial" charset="0"/>
              </a:rPr>
              <a:t>ät Mainz) ICAME05 - I6</a:t>
            </a:r>
          </a:p>
          <a:p>
            <a:pPr>
              <a:spcBef>
                <a:spcPct val="50000"/>
              </a:spcBef>
            </a:pPr>
            <a:r>
              <a:rPr lang="en-US" altLang="cs-CZ">
                <a:latin typeface="Arial" charset="0"/>
                <a:cs typeface="Arial" charset="0"/>
              </a:rPr>
              <a:t>M. Bo Madsen (University of Copehagen) ICAME05 - T4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2924175"/>
            <a:ext cx="8280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>
                <a:latin typeface="Arial" charset="0"/>
              </a:rPr>
              <a:t>Science 305, 6 August 2004, 833: R.V. Morris, G. Klingelh</a:t>
            </a:r>
            <a:r>
              <a:rPr lang="en-US" altLang="cs-CZ">
                <a:latin typeface="Arial" charset="0"/>
                <a:cs typeface="Arial" charset="0"/>
              </a:rPr>
              <a:t>öfer et al.</a:t>
            </a:r>
          </a:p>
          <a:p>
            <a:pPr>
              <a:spcBef>
                <a:spcPct val="50000"/>
              </a:spcBef>
            </a:pPr>
            <a:r>
              <a:rPr lang="en-US" altLang="cs-CZ">
                <a:latin typeface="Arial" charset="0"/>
              </a:rPr>
              <a:t>Science 306, 3 December 2004, 1740: G. Klingelh</a:t>
            </a:r>
            <a:r>
              <a:rPr lang="en-US" altLang="cs-CZ">
                <a:latin typeface="Arial" charset="0"/>
                <a:cs typeface="Arial" charset="0"/>
              </a:rPr>
              <a:t>öfer, </a:t>
            </a:r>
            <a:r>
              <a:rPr lang="en-US" altLang="cs-CZ">
                <a:latin typeface="Arial" charset="0"/>
              </a:rPr>
              <a:t>R.V. Morris </a:t>
            </a:r>
            <a:r>
              <a:rPr lang="en-US" altLang="cs-CZ">
                <a:latin typeface="Arial" charset="0"/>
                <a:cs typeface="Arial" charset="0"/>
              </a:rPr>
              <a:t>et al.</a:t>
            </a:r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5625" y="609600"/>
            <a:ext cx="8193088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Spir</a:t>
            </a:r>
            <a:r>
              <a:rPr lang="en-US" altLang="cs-CZ" b="1">
                <a:solidFill>
                  <a:srgbClr val="FF0000"/>
                </a:solidFill>
                <a:latin typeface="Arial" charset="0"/>
              </a:rPr>
              <a:t>it</a:t>
            </a:r>
            <a:r>
              <a:rPr lang="cs-CZ" altLang="cs-CZ">
                <a:latin typeface="Arial" charset="0"/>
              </a:rPr>
              <a:t> </a:t>
            </a:r>
            <a:r>
              <a:rPr lang="en-US" altLang="cs-CZ">
                <a:latin typeface="Arial" charset="0"/>
              </a:rPr>
              <a:t>dosedl</a:t>
            </a:r>
            <a:r>
              <a:rPr lang="cs-CZ" altLang="cs-CZ">
                <a:latin typeface="Arial" charset="0"/>
              </a:rPr>
              <a:t> </a:t>
            </a:r>
            <a:r>
              <a:rPr lang="en-US" altLang="cs-CZ">
                <a:latin typeface="Arial" charset="0"/>
              </a:rPr>
              <a:t>na </a:t>
            </a:r>
            <a:r>
              <a:rPr lang="cs-CZ" altLang="cs-CZ">
                <a:latin typeface="Arial" charset="0"/>
              </a:rPr>
              <a:t>Mars</a:t>
            </a:r>
            <a:r>
              <a:rPr lang="en-US" altLang="cs-CZ"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 </a:t>
            </a:r>
            <a:r>
              <a:rPr lang="en-US" altLang="cs-CZ">
                <a:latin typeface="Arial" charset="0"/>
              </a:rPr>
              <a:t>(oko</a:t>
            </a:r>
            <a:r>
              <a:rPr lang="cs-CZ" altLang="cs-CZ">
                <a:latin typeface="Arial" charset="0"/>
              </a:rPr>
              <a:t>lí Gusev Crater – hory) v 04:35 dne 4. ledna, 2004. (Zemského universálního času se započtením zpoždění signálu; na Marsu tedy o zhruba 10´ dříve) po 7miměsíčním letu.</a:t>
            </a:r>
          </a:p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O 3 týdny později  přistává </a:t>
            </a:r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Opportunity</a:t>
            </a:r>
            <a:r>
              <a:rPr lang="cs-CZ" altLang="cs-CZ">
                <a:latin typeface="Arial" charset="0"/>
              </a:rPr>
              <a:t> (Meridiani Planum – rovina na opačné straně Marsu).</a:t>
            </a:r>
          </a:p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Jeden z hlavních úkolů:</a:t>
            </a:r>
            <a:r>
              <a:rPr lang="cs-CZ" altLang="cs-CZ">
                <a:latin typeface="Arial" charset="0"/>
              </a:rPr>
              <a:t> geologicky prokázat historii přítomnosti vody –      </a:t>
            </a:r>
            <a:br>
              <a:rPr lang="cs-CZ" altLang="cs-CZ">
                <a:latin typeface="Arial" charset="0"/>
              </a:rPr>
            </a:br>
            <a:r>
              <a:rPr lang="cs-CZ" altLang="cs-CZ">
                <a:latin typeface="Arial" charset="0"/>
              </a:rPr>
              <a:t>                                          klíčové pro případnou existenci života na Marsu. </a:t>
            </a:r>
          </a:p>
        </p:txBody>
      </p:sp>
      <p:pic>
        <p:nvPicPr>
          <p:cNvPr id="3077" name="Picture 5" descr="_39761919_rover2_nasa_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3311525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v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13100"/>
            <a:ext cx="32035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372225" y="589756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Spir</a:t>
            </a:r>
            <a:r>
              <a:rPr lang="en-US" altLang="cs-CZ" b="1">
                <a:solidFill>
                  <a:srgbClr val="FF0000"/>
                </a:solidFill>
                <a:latin typeface="Arial" charset="0"/>
              </a:rPr>
              <a:t>it</a:t>
            </a:r>
            <a:endParaRPr lang="cs-CZ" altLang="cs-CZ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692275" y="5870575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9978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  <p:bldP spid="3079" grpId="0" autoUpdateAnimBg="0"/>
      <p:bldP spid="308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238250" y="604838"/>
          <a:ext cx="6357938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Fotografie" r:id="rId3" imgW="6668431" imgH="5649114" progId="MSPhotoEd.3">
                  <p:embed/>
                </p:oleObj>
              </mc:Choice>
              <mc:Fallback>
                <p:oleObj name="Fotografie" r:id="rId3" imgW="6668431" imgH="56491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604838"/>
                        <a:ext cx="6357938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6381750"/>
            <a:ext cx="842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Popis přistání (ilustrovaný) http://marsrovers.jpl.nasa.gov/mission/tl_entry1.html</a:t>
            </a:r>
          </a:p>
        </p:txBody>
      </p:sp>
    </p:spTree>
    <p:extLst>
      <p:ext uri="{BB962C8B-B14F-4D97-AF65-F5344CB8AC3E}">
        <p14:creationId xmlns:p14="http://schemas.microsoft.com/office/powerpoint/2010/main" val="6114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92075"/>
            <a:ext cx="4392613" cy="609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latin typeface="Arial" charset="0"/>
              </a:rPr>
              <a:t>Rezonanční fluorescence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01675"/>
            <a:ext cx="8763000" cy="2641600"/>
          </a:xfrm>
          <a:gradFill>
            <a:gsLst>
              <a:gs pos="21000">
                <a:schemeClr val="bg2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Arial" charset="0"/>
              </a:rPr>
              <a:t>ATOMOVÁ</a:t>
            </a:r>
            <a:r>
              <a:rPr lang="cs-CZ" sz="2000" dirty="0" smtClean="0">
                <a:latin typeface="Arial" charset="0"/>
              </a:rPr>
              <a:t> : elektronový obal         hladiny pro různé </a:t>
            </a:r>
            <a:r>
              <a:rPr lang="cs-CZ" sz="2000" dirty="0" smtClean="0">
                <a:latin typeface="Arial" charset="0"/>
                <a:cs typeface="Arial" charset="0"/>
              </a:rPr>
              <a:t>dráhy elektronů</a:t>
            </a:r>
            <a:endParaRPr lang="cs-CZ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cs-CZ" sz="2000" dirty="0" smtClean="0">
                <a:latin typeface="Arial" charset="0"/>
              </a:rPr>
              <a:t>                      základní stav + foton     </a:t>
            </a:r>
            <a:r>
              <a:rPr lang="cs-CZ" sz="2000" dirty="0" smtClean="0">
                <a:latin typeface="Arial" charset="0"/>
                <a:cs typeface="Arial" charset="0"/>
              </a:rPr>
              <a:t>      excitovaný stav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Arial" charset="0"/>
                <a:cs typeface="Arial" charset="0"/>
              </a:rPr>
              <a:t>JADERNÁ</a:t>
            </a:r>
            <a:r>
              <a:rPr lang="en-US" sz="2400" dirty="0" smtClean="0">
                <a:latin typeface="Arial" charset="0"/>
                <a:cs typeface="Arial" charset="0"/>
              </a:rPr>
              <a:t> : </a:t>
            </a:r>
            <a:r>
              <a:rPr lang="en-US" sz="2000" dirty="0" err="1" smtClean="0">
                <a:latin typeface="Arial" charset="0"/>
                <a:cs typeface="Arial" charset="0"/>
              </a:rPr>
              <a:t>jadern</a:t>
            </a:r>
            <a:r>
              <a:rPr lang="cs-CZ" sz="2000" dirty="0" smtClean="0">
                <a:latin typeface="Arial" charset="0"/>
                <a:cs typeface="Arial" charset="0"/>
              </a:rPr>
              <a:t>é hladiny          energie se liší </a:t>
            </a:r>
            <a:r>
              <a:rPr lang="cs-CZ" sz="2000" dirty="0" err="1" smtClean="0">
                <a:latin typeface="Arial" charset="0"/>
                <a:cs typeface="Arial" charset="0"/>
              </a:rPr>
              <a:t>spinem</a:t>
            </a:r>
            <a:r>
              <a:rPr lang="cs-CZ" sz="2000" dirty="0" smtClean="0">
                <a:latin typeface="Arial" charset="0"/>
                <a:cs typeface="Arial" charset="0"/>
              </a:rPr>
              <a:t> jádra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cs-CZ" sz="2000" dirty="0" smtClean="0">
                <a:latin typeface="Arial" charset="0"/>
                <a:cs typeface="Arial" charset="0"/>
              </a:rPr>
              <a:t>excitovaný stav o vysoké energii vzniká radioaktivním r</a:t>
            </a:r>
            <a:r>
              <a:rPr lang="en-US" sz="2000" dirty="0" err="1" smtClean="0">
                <a:latin typeface="Arial" charset="0"/>
                <a:cs typeface="Arial" charset="0"/>
              </a:rPr>
              <a:t>ozpadem</a:t>
            </a:r>
            <a:r>
              <a:rPr lang="cs-CZ" sz="2000" dirty="0" smtClean="0">
                <a:latin typeface="Arial" charset="0"/>
                <a:cs typeface="Arial" charset="0"/>
              </a:rPr>
              <a:t/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(</a:t>
            </a:r>
            <a:r>
              <a:rPr lang="el-GR" sz="2000" dirty="0" smtClean="0">
                <a:latin typeface="Arial" charset="0"/>
                <a:cs typeface="Arial" charset="0"/>
              </a:rPr>
              <a:t>α</a:t>
            </a:r>
            <a:r>
              <a:rPr lang="cs-CZ" sz="2000" dirty="0" smtClean="0">
                <a:latin typeface="Arial" charset="0"/>
                <a:cs typeface="Arial" charset="0"/>
              </a:rPr>
              <a:t>, </a:t>
            </a:r>
            <a:r>
              <a:rPr lang="el-GR" sz="2000" dirty="0" smtClean="0">
                <a:latin typeface="Arial" charset="0"/>
                <a:cs typeface="Arial" charset="0"/>
              </a:rPr>
              <a:t>β</a:t>
            </a:r>
            <a:r>
              <a:rPr lang="cs-CZ" sz="2000" dirty="0" smtClean="0">
                <a:latin typeface="Arial" charset="0"/>
                <a:cs typeface="Arial" charset="0"/>
              </a:rPr>
              <a:t> rozpad, záchyt elektronu     isomerní přechod)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cs-CZ" sz="2000" dirty="0" smtClean="0">
                <a:latin typeface="Arial" charset="0"/>
              </a:rPr>
              <a:t>       </a:t>
            </a:r>
            <a:r>
              <a:rPr lang="en-US" sz="2000" dirty="0" err="1" smtClean="0">
                <a:latin typeface="Arial" charset="0"/>
              </a:rPr>
              <a:t>excitovan</a:t>
            </a:r>
            <a:r>
              <a:rPr lang="cs-CZ" sz="2000" dirty="0" smtClean="0">
                <a:latin typeface="Arial" charset="0"/>
              </a:rPr>
              <a:t>ý stav      </a:t>
            </a:r>
            <a:r>
              <a:rPr lang="cs-CZ" sz="2000" dirty="0" smtClean="0">
                <a:latin typeface="Arial" charset="0"/>
                <a:cs typeface="Arial" charset="0"/>
              </a:rPr>
              <a:t>   základní stav + (kaskáda) </a:t>
            </a:r>
            <a:r>
              <a:rPr lang="el-GR" sz="2000" dirty="0" smtClean="0">
                <a:cs typeface="Times New Roman" pitchFamily="18" charset="0"/>
              </a:rPr>
              <a:t>γ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r>
              <a:rPr lang="cs-CZ" sz="2000" dirty="0" smtClean="0">
                <a:latin typeface="Arial Unicode MS" pitchFamily="34" charset="-128"/>
                <a:cs typeface="Arial" charset="0"/>
              </a:rPr>
              <a:t>kvant</a:t>
            </a:r>
            <a:r>
              <a:rPr lang="cs-CZ" sz="2000" dirty="0" smtClean="0">
                <a:latin typeface="Arial" charset="0"/>
              </a:rPr>
              <a:t>                         je možný i přechod     </a:t>
            </a:r>
            <a:r>
              <a:rPr lang="cs-CZ" sz="2000" dirty="0" smtClean="0">
                <a:latin typeface="Arial" charset="0"/>
                <a:cs typeface="Arial" charset="0"/>
              </a:rPr>
              <a:t>       ???</a:t>
            </a:r>
            <a:r>
              <a:rPr lang="cs-CZ" dirty="0" smtClean="0">
                <a:latin typeface="Arial" charset="0"/>
              </a:rPr>
              <a:t>               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3429000"/>
            <a:ext cx="68675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cs-CZ" sz="2000" dirty="0">
                <a:solidFill>
                  <a:srgbClr val="333333"/>
                </a:solidFill>
              </a:rPr>
              <a:t>Pokusy neúspěšné a od r. 1929 (W. </a:t>
            </a:r>
            <a:r>
              <a:rPr kumimoji="1" lang="cs-CZ" sz="2000" dirty="0" err="1">
                <a:solidFill>
                  <a:srgbClr val="333333"/>
                </a:solidFill>
              </a:rPr>
              <a:t>Kuhn</a:t>
            </a:r>
            <a:r>
              <a:rPr kumimoji="1" lang="cs-CZ" sz="2000" dirty="0">
                <a:solidFill>
                  <a:srgbClr val="333333"/>
                </a:solidFill>
              </a:rPr>
              <a:t>) se vědělo proč ! 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8600" y="3886200"/>
            <a:ext cx="6646863" cy="396875"/>
          </a:xfrm>
          <a:prstGeom prst="rect">
            <a:avLst/>
          </a:prstGeom>
          <a:solidFill>
            <a:srgbClr val="F8ECF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Extrémně úzká čára + posun/změna energie (zpětný ráz)   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152400" y="4492625"/>
            <a:ext cx="7515225" cy="396875"/>
          </a:xfrm>
          <a:prstGeom prst="rect">
            <a:avLst/>
          </a:prstGeom>
          <a:solidFill>
            <a:srgbClr val="F8ECF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Heisenbergův princip neurčitosti: doba života x šířka čáry &gt; </a:t>
            </a:r>
            <a:r>
              <a:rPr lang="cs-CZ" sz="2000" i="1">
                <a:solidFill>
                  <a:srgbClr val="333333"/>
                </a:solidFill>
                <a:cs typeface="Arial" pitchFamily="34" charset="0"/>
                <a:sym typeface="Symbol" pitchFamily="18" charset="2"/>
              </a:rPr>
              <a:t>h</a:t>
            </a:r>
            <a:r>
              <a:rPr lang="cs-CZ" sz="2000">
                <a:solidFill>
                  <a:srgbClr val="333333"/>
                </a:solidFill>
                <a:cs typeface="Arial" pitchFamily="34" charset="0"/>
                <a:sym typeface="Symbol" pitchFamily="18" charset="2"/>
              </a:rPr>
              <a:t>/2</a:t>
            </a:r>
            <a:r>
              <a:rPr lang="cs-CZ" sz="2000" i="1">
                <a:solidFill>
                  <a:srgbClr val="333333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cs-CZ" sz="2000">
                <a:solidFill>
                  <a:srgbClr val="333333"/>
                </a:solidFill>
                <a:cs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1600200" y="4267200"/>
            <a:ext cx="234950" cy="292100"/>
          </a:xfrm>
          <a:prstGeom prst="downArrow">
            <a:avLst>
              <a:gd name="adj1" fmla="val 50000"/>
              <a:gd name="adj2" fmla="val 3108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68313" y="5394325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pro typické jaderné excitace 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t </a:t>
            </a: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10</a:t>
            </a:r>
            <a:r>
              <a:rPr lang="cs-CZ" sz="2000" baseline="30000">
                <a:solidFill>
                  <a:srgbClr val="333333"/>
                </a:solidFill>
                <a:cs typeface="Arial" pitchFamily="34" charset="0"/>
              </a:rPr>
              <a:t>-7</a:t>
            </a: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 s   </a:t>
            </a:r>
            <a:r>
              <a:rPr kumimoji="1"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šířka čáry 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cs-CZ" sz="2000" baseline="30000">
                <a:solidFill>
                  <a:srgbClr val="333333"/>
                </a:solidFill>
                <a:cs typeface="Arial" pitchFamily="34" charset="0"/>
              </a:rPr>
              <a:t>-9</a:t>
            </a: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 eV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7543800" y="5105400"/>
            <a:ext cx="215900" cy="457200"/>
          </a:xfrm>
          <a:prstGeom prst="curvedLeftArrow">
            <a:avLst>
              <a:gd name="adj1" fmla="val 42353"/>
              <a:gd name="adj2" fmla="val 84706"/>
              <a:gd name="adj3" fmla="val 33333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>
              <a:solidFill>
                <a:srgbClr val="333333"/>
              </a:solidFill>
              <a:cs typeface="Arial" pitchFamily="34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187450" y="5867400"/>
            <a:ext cx="658495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>
                <a:solidFill>
                  <a:srgbClr val="333333"/>
                </a:solidFill>
              </a:rPr>
              <a:t>pro energii 50 keV je tedy teoretické rozlišení  </a:t>
            </a:r>
            <a:r>
              <a:rPr lang="cs-CZ" sz="2400" b="1">
                <a:solidFill>
                  <a:srgbClr val="FF0000"/>
                </a:solidFill>
              </a:rPr>
              <a:t>10</a:t>
            </a:r>
            <a:r>
              <a:rPr lang="cs-CZ" sz="2400" b="1" baseline="30000">
                <a:solidFill>
                  <a:srgbClr val="FF0000"/>
                </a:solidFill>
              </a:rPr>
              <a:t>13 </a:t>
            </a:r>
            <a:r>
              <a:rPr lang="cs-CZ" sz="2400" b="1">
                <a:solidFill>
                  <a:srgbClr val="FF0000"/>
                </a:solidFill>
              </a:rPr>
              <a:t>!!!</a:t>
            </a:r>
            <a:endParaRPr lang="cs-CZ" sz="2000">
              <a:solidFill>
                <a:srgbClr val="333333"/>
              </a:solidFill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133600" y="6372225"/>
            <a:ext cx="55626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dirty="0">
                <a:solidFill>
                  <a:srgbClr val="333333"/>
                </a:solidFill>
              </a:rPr>
              <a:t>zatímco v atomové spektroskopii   </a:t>
            </a:r>
            <a:r>
              <a:rPr lang="cs-CZ" sz="2400" dirty="0">
                <a:solidFill>
                  <a:srgbClr val="000099"/>
                </a:solidFill>
              </a:rPr>
              <a:t>10</a:t>
            </a:r>
            <a:r>
              <a:rPr lang="cs-CZ" sz="2400" baseline="30000" dirty="0">
                <a:solidFill>
                  <a:srgbClr val="000099"/>
                </a:solidFill>
              </a:rPr>
              <a:t>8</a:t>
            </a:r>
            <a:endParaRPr lang="cs-CZ" sz="2000" dirty="0">
              <a:solidFill>
                <a:srgbClr val="333333"/>
              </a:solidFill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990600" y="4953000"/>
            <a:ext cx="711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E.t </a:t>
            </a:r>
            <a:r>
              <a:rPr lang="cs-CZ" sz="2000">
                <a:solidFill>
                  <a:srgbClr val="333333"/>
                </a:solidFill>
                <a:cs typeface="Arial" pitchFamily="34" charset="0"/>
              </a:rPr>
              <a:t>&gt;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2000" i="1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h/2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 1.054</a:t>
            </a:r>
            <a:r>
              <a:rPr lang="cs-CZ" sz="14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x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cs-CZ" sz="2000" baseline="30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-34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J.s  6.582</a:t>
            </a:r>
            <a:r>
              <a:rPr lang="cs-CZ" sz="14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x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cs-CZ" sz="2000" baseline="30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-16</a:t>
            </a:r>
            <a:r>
              <a:rPr lang="cs-CZ" sz="2000">
                <a:solidFill>
                  <a:srgbClr val="3333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eV.s</a:t>
            </a:r>
            <a:endParaRPr lang="en-GB" sz="2000">
              <a:solidFill>
                <a:srgbClr val="333333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229" name="Obdélník 12"/>
          <p:cNvSpPr>
            <a:spLocks noChangeArrowheads="1"/>
          </p:cNvSpPr>
          <p:nvPr/>
        </p:nvSpPr>
        <p:spPr bwMode="auto">
          <a:xfrm>
            <a:off x="6746875" y="3462338"/>
            <a:ext cx="2376488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333333"/>
                </a:solidFill>
              </a:rPr>
              <a:t>Phil. </a:t>
            </a:r>
            <a:r>
              <a:rPr lang="en-US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rPr>
              <a:t>Mag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1" dirty="0">
                <a:solidFill>
                  <a:srgbClr val="333333"/>
                </a:solidFill>
              </a:rPr>
              <a:t>8, </a:t>
            </a:r>
            <a:r>
              <a:rPr lang="en-US" dirty="0">
                <a:solidFill>
                  <a:srgbClr val="333333"/>
                </a:solidFill>
              </a:rPr>
              <a:t>625 (1929)</a:t>
            </a:r>
            <a:endParaRPr lang="cs-CZ" dirty="0">
              <a:solidFill>
                <a:srgbClr val="333333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4356100" y="836613"/>
            <a:ext cx="431800" cy="1444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A9BDA9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4211638" y="1557338"/>
            <a:ext cx="431800" cy="142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A9BDA9"/>
              </a:solidFill>
            </a:endParaRPr>
          </a:p>
        </p:txBody>
      </p:sp>
      <p:sp>
        <p:nvSpPr>
          <p:cNvPr id="16" name="Obousměrná vodorovná šipka 15"/>
          <p:cNvSpPr/>
          <p:nvPr/>
        </p:nvSpPr>
        <p:spPr>
          <a:xfrm>
            <a:off x="4716463" y="1196975"/>
            <a:ext cx="431800" cy="14446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A9BDA9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3779838" y="2565400"/>
            <a:ext cx="431800" cy="142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A9BDA9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 flipH="1">
            <a:off x="5435600" y="2924175"/>
            <a:ext cx="431800" cy="1444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A9BD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build="p" autoUpdateAnimBg="0"/>
      <p:bldP spid="8207" grpId="0" animBg="1" autoUpdateAnimBg="0"/>
      <p:bldP spid="8208" grpId="0" animBg="1" autoUpdateAnimBg="0"/>
      <p:bldP spid="8212" grpId="0" animBg="1" autoUpdateAnimBg="0"/>
      <p:bldP spid="8214" grpId="0" animBg="1"/>
      <p:bldP spid="8215" grpId="0" autoUpdateAnimBg="0"/>
      <p:bldP spid="8216" grpId="0" animBg="1"/>
      <p:bldP spid="8217" grpId="0" animBg="1" autoUpdateAnimBg="0"/>
      <p:bldP spid="8218" grpId="0" animBg="1" autoUpdateAnimBg="0"/>
      <p:bldP spid="8219" grpId="0" autoUpdateAnimBg="0"/>
      <p:bldP spid="922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and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79588" y="44450"/>
            <a:ext cx="516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Prvé obrázky po přistání </a:t>
            </a:r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Spiritu </a:t>
            </a:r>
            <a:r>
              <a:rPr lang="cs-CZ" altLang="cs-CZ">
                <a:latin typeface="Arial" charset="0"/>
              </a:rPr>
              <a:t>v kráteru Gusev</a:t>
            </a:r>
          </a:p>
        </p:txBody>
      </p:sp>
      <p:pic>
        <p:nvPicPr>
          <p:cNvPr id="8198" name="Picture 6" descr="Land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SpiritK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476250"/>
            <a:ext cx="2459038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piritLan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90950"/>
            <a:ext cx="8569325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55625" y="31305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1600"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11188" y="3068638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latin typeface="Arial" charset="0"/>
              </a:rPr>
              <a:t>Prvý záběr z přední kamery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708400" y="3068638"/>
            <a:ext cx="1871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latin typeface="Arial" charset="0"/>
              </a:rPr>
              <a:t>Prvý záběr zadní kamery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659563" y="3068638"/>
            <a:ext cx="2016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>
                <a:latin typeface="Arial" charset="0"/>
              </a:rPr>
              <a:t>Záběr nerozbaleného kola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419475" y="6453188"/>
            <a:ext cx="316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>
                <a:latin typeface="Arial" charset="0"/>
              </a:rPr>
              <a:t>Panoramatický pohled ze </a:t>
            </a:r>
            <a:r>
              <a:rPr lang="cs-CZ" altLang="cs-CZ" sz="1600">
                <a:solidFill>
                  <a:srgbClr val="FF0000"/>
                </a:solidFill>
                <a:latin typeface="Arial" charset="0"/>
              </a:rPr>
              <a:t>Spiritu</a:t>
            </a:r>
            <a:endParaRPr lang="cs-CZ" altLang="cs-CZ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2" grpId="0"/>
      <p:bldP spid="8203" grpId="0"/>
      <p:bldP spid="8204" grpId="0"/>
      <p:bldP spid="820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_spirit_celebrat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23988"/>
            <a:ext cx="7343775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954338" y="49688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Arial" charset="0"/>
              </a:rPr>
              <a:t>Oslava přistáni v centru NASA</a:t>
            </a:r>
          </a:p>
        </p:txBody>
      </p:sp>
    </p:spTree>
    <p:extLst>
      <p:ext uri="{BB962C8B-B14F-4D97-AF65-F5344CB8AC3E}">
        <p14:creationId xmlns:p14="http://schemas.microsoft.com/office/powerpoint/2010/main" val="39041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rsTempVi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4625"/>
            <a:ext cx="5256212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8925" y="333375"/>
            <a:ext cx="320357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9900"/>
                </a:solidFill>
                <a:latin typeface="Arial" charset="0"/>
              </a:rPr>
              <a:t>Teplotní podmínky na Marsu</a:t>
            </a:r>
            <a:r>
              <a:rPr lang="cs-CZ" altLang="cs-CZ" sz="1600">
                <a:latin typeface="Arial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Arial" charset="0"/>
              </a:rPr>
              <a:t>výška nad povrchem, 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Arial" charset="0"/>
              </a:rPr>
              <a:t>den </a:t>
            </a:r>
            <a:r>
              <a:rPr lang="cs-CZ" altLang="cs-CZ" sz="1600" i="1">
                <a:latin typeface="Arial" charset="0"/>
              </a:rPr>
              <a:t>vs </a:t>
            </a:r>
            <a:r>
              <a:rPr lang="cs-CZ" altLang="cs-CZ" sz="1600">
                <a:latin typeface="Arial" charset="0"/>
              </a:rPr>
              <a:t>noc  </a:t>
            </a:r>
          </a:p>
          <a:p>
            <a:pPr>
              <a:spcBef>
                <a:spcPct val="50000"/>
              </a:spcBef>
            </a:pPr>
            <a:r>
              <a:rPr lang="cs-CZ" altLang="cs-CZ" sz="1600">
                <a:latin typeface="Arial" charset="0"/>
              </a:rPr>
              <a:t>rychlé fluktuace teploty atmosféry (až 4 °C/min)</a:t>
            </a:r>
            <a:endParaRPr lang="cs-CZ" altLang="cs-CZ" sz="1600" i="1"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2492375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latin typeface="Arial" charset="0"/>
              </a:rPr>
              <a:t>Teplotní profil povrchu</a:t>
            </a:r>
          </a:p>
        </p:txBody>
      </p:sp>
      <p:pic>
        <p:nvPicPr>
          <p:cNvPr id="5127" name="Picture 7" descr="day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4043362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ightTe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4043362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76375" y="6308725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>
                <a:latin typeface="Arial" charset="0"/>
              </a:rPr>
              <a:t>-125 °C            +20 °C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651500" y="6319838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>
                <a:latin typeface="Arial" charset="0"/>
              </a:rPr>
              <a:t>-130 °C            -55 °C</a:t>
            </a:r>
          </a:p>
        </p:txBody>
      </p:sp>
    </p:spTree>
    <p:extLst>
      <p:ext uri="{BB962C8B-B14F-4D97-AF65-F5344CB8AC3E}">
        <p14:creationId xmlns:p14="http://schemas.microsoft.com/office/powerpoint/2010/main" val="31135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9" grpId="0"/>
      <p:bldP spid="51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98500" y="393700"/>
            <a:ext cx="7761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Na obou roverech kromě jiných aparatur také </a:t>
            </a:r>
            <a:r>
              <a:rPr lang="cs-CZ" altLang="cs-CZ" b="1">
                <a:latin typeface="Arial" charset="0"/>
              </a:rPr>
              <a:t>M</a:t>
            </a:r>
            <a:r>
              <a:rPr lang="en-US" altLang="cs-CZ" b="1">
                <a:latin typeface="Arial" charset="0"/>
                <a:cs typeface="Arial" charset="0"/>
              </a:rPr>
              <a:t>ö</a:t>
            </a:r>
            <a:r>
              <a:rPr lang="cs-CZ" altLang="cs-CZ" b="1">
                <a:latin typeface="Arial" charset="0"/>
                <a:cs typeface="Arial" charset="0"/>
              </a:rPr>
              <a:t>ssbauerův spektrometr</a:t>
            </a:r>
            <a:r>
              <a:rPr lang="cs-CZ" altLang="cs-CZ">
                <a:latin typeface="Arial" charset="0"/>
              </a:rPr>
              <a:t>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950" y="908050"/>
            <a:ext cx="8893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určený na snímání </a:t>
            </a:r>
            <a:r>
              <a:rPr lang="cs-CZ" altLang="cs-CZ" b="1">
                <a:solidFill>
                  <a:srgbClr val="009900"/>
                </a:solidFill>
                <a:latin typeface="Arial" charset="0"/>
              </a:rPr>
              <a:t>reflexních spekter </a:t>
            </a:r>
            <a:r>
              <a:rPr lang="cs-CZ" altLang="cs-CZ" b="1">
                <a:latin typeface="Arial" charset="0"/>
              </a:rPr>
              <a:t>(</a:t>
            </a:r>
            <a:r>
              <a:rPr lang="cs-CZ" altLang="cs-CZ">
                <a:latin typeface="Arial" charset="0"/>
              </a:rPr>
              <a:t>zejména</a:t>
            </a:r>
            <a:r>
              <a:rPr lang="cs-CZ" altLang="cs-CZ" b="1"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hornin - </a:t>
            </a:r>
            <a:r>
              <a:rPr lang="cs-CZ" altLang="cs-CZ">
                <a:solidFill>
                  <a:srgbClr val="FF0000"/>
                </a:solidFill>
                <a:latin typeface="Arial" charset="0"/>
              </a:rPr>
              <a:t>Spirit, </a:t>
            </a:r>
            <a:r>
              <a:rPr lang="cs-CZ" altLang="cs-CZ">
                <a:latin typeface="Arial" charset="0"/>
              </a:rPr>
              <a:t>prachu –</a:t>
            </a:r>
            <a:r>
              <a:rPr lang="cs-CZ" altLang="cs-CZ">
                <a:solidFill>
                  <a:srgbClr val="FF0000"/>
                </a:solidFill>
                <a:latin typeface="Arial" charset="0"/>
              </a:rPr>
              <a:t> Opportunity</a:t>
            </a:r>
            <a:r>
              <a:rPr lang="cs-CZ" altLang="cs-CZ" b="1">
                <a:latin typeface="Arial" charset="0"/>
              </a:rPr>
              <a:t>)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Nominální aktivita </a:t>
            </a:r>
            <a:r>
              <a:rPr lang="cs-CZ" altLang="cs-CZ" baseline="30000">
                <a:latin typeface="Arial" charset="0"/>
              </a:rPr>
              <a:t>57</a:t>
            </a:r>
            <a:r>
              <a:rPr lang="cs-CZ" altLang="cs-CZ">
                <a:latin typeface="Arial" charset="0"/>
              </a:rPr>
              <a:t>Co při přistání 150 mCi , průměr kolimovaného svazku 1.4 cm,       celkem 4 detektory sekundárního </a:t>
            </a:r>
            <a:r>
              <a:rPr lang="el-GR" altLang="cs-CZ">
                <a:latin typeface="Times New Roman" pitchFamily="18" charset="0"/>
                <a:cs typeface="Arial" charset="0"/>
              </a:rPr>
              <a:t>γ</a:t>
            </a:r>
            <a:r>
              <a:rPr lang="cs-CZ" altLang="cs-CZ">
                <a:latin typeface="Arial" charset="0"/>
              </a:rPr>
              <a:t> záření  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Kalibrace pomocí</a:t>
            </a:r>
            <a:r>
              <a:rPr lang="cs-CZ" altLang="cs-CZ">
                <a:solidFill>
                  <a:srgbClr val="33CC33"/>
                </a:solidFill>
                <a:latin typeface="Arial" charset="0"/>
              </a:rPr>
              <a:t> </a:t>
            </a:r>
            <a:r>
              <a:rPr lang="cs-CZ" altLang="cs-CZ" b="1">
                <a:solidFill>
                  <a:srgbClr val="33CC33"/>
                </a:solidFill>
                <a:latin typeface="Arial" charset="0"/>
              </a:rPr>
              <a:t>transmisního</a:t>
            </a:r>
            <a:r>
              <a:rPr lang="cs-CZ" altLang="cs-CZ">
                <a:latin typeface="Arial" charset="0"/>
              </a:rPr>
              <a:t> spektra hematitu a </a:t>
            </a:r>
            <a:r>
              <a:rPr lang="el-GR" altLang="cs-CZ">
                <a:latin typeface="Arial" charset="0"/>
                <a:cs typeface="Arial" charset="0"/>
              </a:rPr>
              <a:t>α</a:t>
            </a:r>
            <a:r>
              <a:rPr lang="cs-CZ" altLang="cs-CZ">
                <a:latin typeface="Arial" charset="0"/>
                <a:cs typeface="Arial" charset="0"/>
              </a:rPr>
              <a:t>-Fe (5 mCi), tento kanál umístěn uvnitř hlavy</a:t>
            </a:r>
            <a:endParaRPr lang="el-GR" altLang="cs-CZ">
              <a:latin typeface="Arial" charset="0"/>
              <a:cs typeface="Arial" charset="0"/>
            </a:endParaRPr>
          </a:p>
        </p:txBody>
      </p:sp>
      <p:pic>
        <p:nvPicPr>
          <p:cNvPr id="4102" name="Picture 6" descr="mossbauer1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5094288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55650" y="148431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687763" y="5826125"/>
            <a:ext cx="491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latin typeface="Arial" charset="0"/>
              </a:rPr>
              <a:t>Předpokládaná doba experimentu 90 dní, ve skutečnosti </a:t>
            </a:r>
            <a:r>
              <a:rPr lang="en-US" altLang="cs-CZ">
                <a:latin typeface="Arial" charset="0"/>
              </a:rPr>
              <a:t>v z</a:t>
            </a:r>
            <a:r>
              <a:rPr lang="cs-CZ" altLang="cs-CZ">
                <a:latin typeface="Arial" charset="0"/>
              </a:rPr>
              <a:t>áří 2005 pracoval již </a:t>
            </a:r>
            <a:r>
              <a:rPr lang="en-US" altLang="cs-CZ">
                <a:latin typeface="Arial" charset="0"/>
              </a:rPr>
              <a:t>~600 dn</a:t>
            </a:r>
            <a:r>
              <a:rPr lang="cs-CZ" altLang="cs-CZ">
                <a:latin typeface="Arial" charset="0"/>
              </a:rPr>
              <a:t>í.  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4925" y="2997200"/>
            <a:ext cx="3378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Arial" charset="0"/>
              </a:rPr>
              <a:t>Poznámka časová: </a:t>
            </a:r>
          </a:p>
          <a:p>
            <a:r>
              <a:rPr lang="cs-CZ" altLang="cs-CZ">
                <a:latin typeface="Arial" charset="0"/>
              </a:rPr>
              <a:t>1 den na Zemi = 24 hodin</a:t>
            </a:r>
          </a:p>
          <a:p>
            <a:r>
              <a:rPr lang="cs-CZ" altLang="cs-CZ">
                <a:latin typeface="Arial" charset="0"/>
              </a:rPr>
              <a:t>1 den na Marsu (</a:t>
            </a:r>
            <a:r>
              <a:rPr lang="cs-CZ" altLang="cs-CZ">
                <a:solidFill>
                  <a:schemeClr val="accent2"/>
                </a:solidFill>
                <a:latin typeface="Arial" charset="0"/>
              </a:rPr>
              <a:t>sol</a:t>
            </a:r>
            <a:r>
              <a:rPr lang="cs-CZ" altLang="cs-CZ">
                <a:latin typeface="Arial" charset="0"/>
              </a:rPr>
              <a:t>) = 24 h 39´</a:t>
            </a:r>
            <a:endParaRPr lang="cs-CZ" altLang="cs-CZ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5400000">
            <a:off x="1296194" y="4307681"/>
            <a:ext cx="431800" cy="217488"/>
          </a:xfrm>
          <a:prstGeom prst="rightArrow">
            <a:avLst>
              <a:gd name="adj1" fmla="val 50000"/>
              <a:gd name="adj2" fmla="val 49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11188" y="4705350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Arial" charset="0"/>
              </a:rPr>
              <a:t>vede k schizofrenii</a:t>
            </a:r>
          </a:p>
        </p:txBody>
      </p:sp>
    </p:spTree>
    <p:extLst>
      <p:ext uri="{BB962C8B-B14F-4D97-AF65-F5344CB8AC3E}">
        <p14:creationId xmlns:p14="http://schemas.microsoft.com/office/powerpoint/2010/main" val="31777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7" grpId="0"/>
      <p:bldP spid="4108" grpId="0"/>
      <p:bldP spid="4109" grpId="0" animBg="1"/>
      <p:bldP spid="41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spectr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05038"/>
            <a:ext cx="5256213" cy="39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444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Hlava M</a:t>
            </a:r>
            <a:r>
              <a:rPr lang="en-US" altLang="cs-CZ">
                <a:latin typeface="Arial" charset="0"/>
                <a:cs typeface="Times New Roman" pitchFamily="18" charset="0"/>
              </a:rPr>
              <a:t>ö</a:t>
            </a:r>
            <a:r>
              <a:rPr lang="cs-CZ" altLang="cs-CZ">
                <a:latin typeface="Arial" charset="0"/>
                <a:cs typeface="Times New Roman" pitchFamily="18" charset="0"/>
              </a:rPr>
              <a:t>ssbauerova spektrometru </a:t>
            </a:r>
            <a:r>
              <a:rPr lang="cs-CZ" altLang="cs-CZ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MIMOS II</a:t>
            </a:r>
            <a:r>
              <a:rPr lang="cs-CZ" altLang="cs-CZ">
                <a:latin typeface="Arial" charset="0"/>
                <a:cs typeface="Times New Roman" pitchFamily="18" charset="0"/>
              </a:rPr>
              <a:t> (</a:t>
            </a:r>
            <a:r>
              <a:rPr lang="cs-CZ" altLang="cs-CZ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MI</a:t>
            </a:r>
            <a:r>
              <a:rPr lang="cs-CZ" altLang="cs-CZ">
                <a:latin typeface="Arial" charset="0"/>
                <a:cs typeface="Times New Roman" pitchFamily="18" charset="0"/>
              </a:rPr>
              <a:t>niature </a:t>
            </a:r>
            <a:r>
              <a:rPr lang="cs-CZ" altLang="cs-CZ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MO</a:t>
            </a:r>
            <a:r>
              <a:rPr lang="cs-CZ" altLang="cs-CZ">
                <a:latin typeface="Arial" charset="0"/>
                <a:cs typeface="Times New Roman" pitchFamily="18" charset="0"/>
              </a:rPr>
              <a:t>essbauer </a:t>
            </a:r>
            <a:r>
              <a:rPr lang="cs-CZ" altLang="cs-CZ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</a:t>
            </a:r>
            <a:r>
              <a:rPr lang="cs-CZ" altLang="cs-CZ">
                <a:latin typeface="Arial" charset="0"/>
                <a:cs typeface="Times New Roman" pitchFamily="18" charset="0"/>
              </a:rPr>
              <a:t>pectrometer)</a:t>
            </a:r>
            <a:endParaRPr lang="en-US" altLang="cs-CZ">
              <a:latin typeface="Arial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2413" y="54927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se vejde do dlaně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0825" y="1484313"/>
            <a:ext cx="32766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Je upevněna na otočné hlavě na konci  ramene </a:t>
            </a:r>
            <a:r>
              <a:rPr lang="cs-CZ" altLang="cs-CZ">
                <a:solidFill>
                  <a:srgbClr val="FF0000"/>
                </a:solidFill>
                <a:latin typeface="Arial" charset="0"/>
              </a:rPr>
              <a:t>Spiritu</a:t>
            </a:r>
            <a:r>
              <a:rPr lang="cs-CZ" altLang="cs-CZ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Elektronika je umístěna uvnitř roveru ve </a:t>
            </a:r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 WEB (W</a:t>
            </a:r>
            <a:r>
              <a:rPr lang="cs-CZ" altLang="cs-CZ" b="1">
                <a:latin typeface="Arial" charset="0"/>
              </a:rPr>
              <a:t>arm</a:t>
            </a:r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 E</a:t>
            </a:r>
            <a:r>
              <a:rPr lang="cs-CZ" altLang="cs-CZ" b="1">
                <a:latin typeface="Arial" charset="0"/>
              </a:rPr>
              <a:t>lectronics</a:t>
            </a:r>
            <a:r>
              <a:rPr lang="cs-CZ" altLang="cs-CZ" b="1">
                <a:solidFill>
                  <a:schemeClr val="accent2"/>
                </a:solidFill>
                <a:latin typeface="Arial" charset="0"/>
              </a:rPr>
              <a:t> B</a:t>
            </a:r>
            <a:r>
              <a:rPr lang="cs-CZ" altLang="cs-CZ" b="1">
                <a:latin typeface="Arial" charset="0"/>
              </a:rPr>
              <a:t>ox). </a:t>
            </a:r>
          </a:p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Další </a:t>
            </a:r>
            <a:r>
              <a:rPr lang="cs-CZ" altLang="cs-CZ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cs-CZ">
                <a:latin typeface="Arial" charset="0"/>
              </a:rPr>
              <a:t>zařízení na otočné hlavě je fréza, která může vyvrtat do podkladu válcový otvor s plochým dnem. </a:t>
            </a:r>
          </a:p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K němu přiléhá hlava spektrometru s čidlem teploty. </a:t>
            </a:r>
          </a:p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Sejmutí spektra o použitelné kvalitě - zhruba 12 hodin</a:t>
            </a:r>
          </a:p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Spektrum umožňující identifikaci hlavních sloučenin – 1-2 hod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0825" y="1046163"/>
            <a:ext cx="871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Transducer  pracuje na frekvenci 25 Hz   Hmotnost hlavy je 400 g a spotřeba 2 W </a:t>
            </a:r>
          </a:p>
        </p:txBody>
      </p:sp>
    </p:spTree>
    <p:extLst>
      <p:ext uri="{BB962C8B-B14F-4D97-AF65-F5344CB8AC3E}">
        <p14:creationId xmlns:p14="http://schemas.microsoft.com/office/powerpoint/2010/main" val="26004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stM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858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87450" y="333375"/>
            <a:ext cx="665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latin typeface="Arial" charset="0"/>
              </a:rPr>
              <a:t>První M</a:t>
            </a:r>
            <a:r>
              <a:rPr lang="en-US" altLang="cs-CZ" sz="2400">
                <a:latin typeface="Arial" charset="0"/>
                <a:cs typeface="Arial" charset="0"/>
              </a:rPr>
              <a:t>ö</a:t>
            </a:r>
            <a:r>
              <a:rPr lang="cs-CZ" altLang="cs-CZ" sz="2400">
                <a:latin typeface="Arial" charset="0"/>
                <a:cs typeface="Arial" charset="0"/>
              </a:rPr>
              <a:t>ssbauerovo spektrum z povrchu Marsu</a:t>
            </a:r>
            <a:endParaRPr lang="en-US" altLang="cs-CZ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arsClo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51275" y="333375"/>
            <a:ext cx="1470025" cy="36671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/>
              <a:t>13.12.2004  </a:t>
            </a:r>
          </a:p>
        </p:txBody>
      </p:sp>
    </p:spTree>
    <p:extLst>
      <p:ext uri="{BB962C8B-B14F-4D97-AF65-F5344CB8AC3E}">
        <p14:creationId xmlns:p14="http://schemas.microsoft.com/office/powerpoint/2010/main" val="24213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4194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248150" y="574675"/>
            <a:ext cx="45720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>
                <a:latin typeface="Arial" charset="0"/>
              </a:rPr>
              <a:t>Fig. 1. </a:t>
            </a:r>
            <a:r>
              <a:rPr lang="cs-CZ" altLang="cs-CZ" sz="1400">
                <a:latin typeface="Arial" charset="0"/>
              </a:rPr>
              <a:t>Representative M</a:t>
            </a:r>
            <a:r>
              <a:rPr lang="en-US" altLang="cs-CZ" sz="1400">
                <a:latin typeface="Arial" charset="0"/>
                <a:cs typeface="Arial" charset="0"/>
              </a:rPr>
              <a:t>ö</a:t>
            </a:r>
            <a:r>
              <a:rPr lang="cs-CZ" altLang="cs-CZ" sz="1400">
                <a:latin typeface="Arial" charset="0"/>
              </a:rPr>
              <a:t>ssbauer spectra (200</a:t>
            </a:r>
          </a:p>
          <a:p>
            <a:r>
              <a:rPr lang="cs-CZ" altLang="cs-CZ" sz="1400">
                <a:latin typeface="Arial" charset="0"/>
              </a:rPr>
              <a:t>to 280 K) of rock and soil from Gusev crater</a:t>
            </a:r>
          </a:p>
          <a:p>
            <a:r>
              <a:rPr lang="cs-CZ" altLang="cs-CZ" sz="1400">
                <a:latin typeface="Arial" charset="0"/>
              </a:rPr>
              <a:t>and the magnetite CCT on the rover. The Gusev</a:t>
            </a:r>
          </a:p>
          <a:p>
            <a:r>
              <a:rPr lang="cs-CZ" altLang="cs-CZ" sz="1400">
                <a:latin typeface="Arial" charset="0"/>
              </a:rPr>
              <a:t>spectra are described by one Fe3 doublet (assigned</a:t>
            </a:r>
          </a:p>
          <a:p>
            <a:r>
              <a:rPr lang="cs-CZ" altLang="cs-CZ" sz="1400">
                <a:latin typeface="Arial" charset="0"/>
              </a:rPr>
              <a:t>to nanophase ferric oxide), two Fe2 doublets (assigned to olivine and pyroxene),</a:t>
            </a:r>
          </a:p>
          <a:p>
            <a:r>
              <a:rPr lang="cs-CZ" altLang="cs-CZ" sz="1400">
                <a:latin typeface="Arial" charset="0"/>
              </a:rPr>
              <a:t>and either two sextets (assigned to nonstoichiometric</a:t>
            </a:r>
          </a:p>
          <a:p>
            <a:r>
              <a:rPr lang="cs-CZ" altLang="cs-CZ" sz="1400">
                <a:latin typeface="Arial" charset="0"/>
              </a:rPr>
              <a:t>magnetite) </a:t>
            </a:r>
          </a:p>
          <a:p>
            <a:r>
              <a:rPr lang="cs-CZ" altLang="cs-CZ" sz="1400">
                <a:latin typeface="Arial" charset="0"/>
              </a:rPr>
              <a:t>or one sextet (assigned to a hematite-like phase). </a:t>
            </a:r>
          </a:p>
          <a:p>
            <a:r>
              <a:rPr lang="cs-CZ" altLang="cs-CZ" sz="1400">
                <a:latin typeface="Arial" charset="0"/>
              </a:rPr>
              <a:t>The spectrum of Adirondack-type rock was obtained by combining all M</a:t>
            </a:r>
            <a:r>
              <a:rPr lang="en-US" altLang="cs-CZ" sz="1400">
                <a:latin typeface="Arial" charset="0"/>
                <a:cs typeface="Arial" charset="0"/>
              </a:rPr>
              <a:t>ö</a:t>
            </a:r>
            <a:r>
              <a:rPr lang="cs-CZ" altLang="cs-CZ" sz="1400">
                <a:latin typeface="Arial" charset="0"/>
              </a:rPr>
              <a:t>ssbauer data for rocks Adirondack and</a:t>
            </a:r>
          </a:p>
          <a:p>
            <a:r>
              <a:rPr lang="cs-CZ" altLang="cs-CZ" sz="1400">
                <a:latin typeface="Arial" charset="0"/>
              </a:rPr>
              <a:t>Humphrey. </a:t>
            </a:r>
          </a:p>
          <a:p>
            <a:r>
              <a:rPr lang="cs-CZ" altLang="cs-CZ" sz="1400">
                <a:latin typeface="Arial" charset="0"/>
              </a:rPr>
              <a:t>The dashed vertical lines correspond to the centers of the highest and lowest velocity peaks of magnetite.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40425" y="18891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Spirit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95963" y="3854450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Opportunity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211638" y="4437063"/>
            <a:ext cx="46815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>
                <a:latin typeface="Arial" charset="0"/>
              </a:rPr>
              <a:t>Meridiani Planum (Eagle Crater): jarosite- and hematite- rich outcrop, hematite-rich soil, olivine-bearing basaltic soil, pyroxene-bearing basaltic rock.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779838" y="5613400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>
                <a:latin typeface="Arial" charset="0"/>
              </a:rPr>
              <a:t>Presence of jarosite 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795963" y="566102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300788" y="5311775"/>
            <a:ext cx="2663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Arial" charset="0"/>
              </a:rPr>
              <a:t>mineralogical evidence for aqueous processes</a:t>
            </a:r>
          </a:p>
          <a:p>
            <a:r>
              <a:rPr lang="cs-CZ" altLang="cs-CZ" sz="1600">
                <a:latin typeface="Arial" charset="0"/>
              </a:rPr>
              <a:t>probably under acid-sulfate conditions</a:t>
            </a:r>
          </a:p>
        </p:txBody>
      </p:sp>
    </p:spTree>
    <p:extLst>
      <p:ext uri="{BB962C8B-B14F-4D97-AF65-F5344CB8AC3E}">
        <p14:creationId xmlns:p14="http://schemas.microsoft.com/office/powerpoint/2010/main" val="22502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  <p:bldP spid="14345" grpId="0"/>
      <p:bldP spid="143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22338" y="255588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>
                <a:latin typeface="Arial" charset="0"/>
              </a:rPr>
              <a:t>Marsografické podmínky a putování </a:t>
            </a:r>
            <a:r>
              <a:rPr lang="cs-CZ" altLang="cs-CZ" sz="2000" b="1">
                <a:solidFill>
                  <a:srgbClr val="FF0000"/>
                </a:solidFill>
                <a:latin typeface="Arial" charset="0"/>
              </a:rPr>
              <a:t>Spiritu </a:t>
            </a:r>
            <a:r>
              <a:rPr lang="cs-CZ" altLang="cs-CZ" sz="2000">
                <a:latin typeface="Arial" charset="0"/>
              </a:rPr>
              <a:t>do července 2005</a:t>
            </a:r>
          </a:p>
        </p:txBody>
      </p:sp>
      <p:pic>
        <p:nvPicPr>
          <p:cNvPr id="6149" name="Picture 5" descr="SpiritJuly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91475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scend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329238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71550" y="333375"/>
            <a:ext cx="72009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>
                <a:latin typeface="Arial" charset="0"/>
              </a:rPr>
              <a:t>Animace v</a:t>
            </a:r>
            <a:r>
              <a:rPr lang="cs-CZ" altLang="cs-CZ">
                <a:latin typeface="Arial" charset="0"/>
              </a:rPr>
              <a:t>ýstupu </a:t>
            </a:r>
            <a:r>
              <a:rPr lang="cs-CZ" altLang="cs-CZ" b="1">
                <a:solidFill>
                  <a:srgbClr val="FF0000"/>
                </a:solidFill>
                <a:latin typeface="Arial" charset="0"/>
              </a:rPr>
              <a:t>Spiritu </a:t>
            </a:r>
            <a:r>
              <a:rPr lang="cs-CZ" altLang="cs-CZ">
                <a:latin typeface="Arial" charset="0"/>
              </a:rPr>
              <a:t>na Husband Hill ze snímků zadní kamery – </a:t>
            </a:r>
          </a:p>
          <a:p>
            <a:pPr algn="ctr"/>
            <a:r>
              <a:rPr lang="cs-CZ" altLang="cs-CZ" sz="1600">
                <a:latin typeface="Arial" charset="0"/>
              </a:rPr>
              <a:t>kvůli rovnoměrnému zatěžování kol roveru jedeme pozadu</a:t>
            </a:r>
          </a:p>
        </p:txBody>
      </p:sp>
    </p:spTree>
    <p:extLst>
      <p:ext uri="{BB962C8B-B14F-4D97-AF65-F5344CB8AC3E}">
        <p14:creationId xmlns:p14="http://schemas.microsoft.com/office/powerpoint/2010/main" val="31631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Pusk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365375"/>
            <a:ext cx="4508500" cy="1063625"/>
          </a:xfrm>
          <a:prstGeom prst="rect">
            <a:avLst/>
          </a:prstGeom>
          <a:solidFill>
            <a:srgbClr val="CDEBCD"/>
          </a:solidFill>
          <a:ln w="9525">
            <a:noFill/>
            <a:miter lim="800000"/>
            <a:headEnd/>
            <a:tailEnd/>
          </a:ln>
        </p:spPr>
      </p:pic>
      <p:pic>
        <p:nvPicPr>
          <p:cNvPr id="89091" name="Picture 3" descr="t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5397500"/>
            <a:ext cx="4570412" cy="1460500"/>
          </a:xfrm>
          <a:prstGeom prst="rect">
            <a:avLst/>
          </a:prstGeom>
          <a:solidFill>
            <a:srgbClr val="CDEBCD"/>
          </a:solidFill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579813" y="614363"/>
            <a:ext cx="2000250" cy="3667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>
                <a:solidFill>
                  <a:srgbClr val="333333"/>
                </a:solidFill>
                <a:latin typeface="Arial Unicode MS" pitchFamily="34" charset="-128"/>
              </a:rPr>
              <a:t>Zákon zachování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700338" y="908050"/>
            <a:ext cx="1065212" cy="33655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hybnosti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508625" y="908050"/>
            <a:ext cx="936625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energie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148263" y="5445125"/>
            <a:ext cx="2159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000">
                <a:solidFill>
                  <a:srgbClr val="333333"/>
                </a:solidFill>
                <a:latin typeface="Arial Unicode MS" pitchFamily="34" charset="-128"/>
                <a:sym typeface="Symbol" pitchFamily="18" charset="2"/>
              </a:rPr>
              <a:t>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5040313" y="2416175"/>
            <a:ext cx="301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>
                <a:solidFill>
                  <a:srgbClr val="333333"/>
                </a:solidFill>
                <a:latin typeface="Arial Unicode MS" pitchFamily="34" charset="-128"/>
                <a:sym typeface="Symbol" pitchFamily="18" charset="2"/>
              </a:rPr>
              <a:t>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140200" y="3860800"/>
            <a:ext cx="1079500" cy="738664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 dirty="0">
                <a:solidFill>
                  <a:srgbClr val="333333"/>
                </a:solidFill>
                <a:latin typeface="Arial Unicode MS" pitchFamily="34" charset="-128"/>
              </a:rPr>
              <a:t>náboj o hmotnosti </a:t>
            </a:r>
            <a:r>
              <a:rPr lang="cs-CZ" sz="1400" dirty="0" smtClean="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en-US" sz="1400" dirty="0" smtClean="0">
                <a:solidFill>
                  <a:srgbClr val="333333"/>
                </a:solidFill>
                <a:latin typeface="Arial Unicode MS" pitchFamily="34" charset="-128"/>
              </a:rPr>
              <a:t> = 5g</a:t>
            </a:r>
            <a:endParaRPr lang="cs-CZ" sz="1400" dirty="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 rot="2414182">
            <a:off x="4643438" y="2924175"/>
            <a:ext cx="215900" cy="649288"/>
          </a:xfrm>
          <a:prstGeom prst="up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 rot="19115306" flipV="1">
            <a:off x="4716463" y="4724400"/>
            <a:ext cx="215900" cy="649288"/>
          </a:xfrm>
          <a:prstGeom prst="up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555776" y="2996952"/>
            <a:ext cx="15841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 dirty="0" smtClean="0">
                <a:solidFill>
                  <a:srgbClr val="333333"/>
                </a:solidFill>
                <a:latin typeface="Arial Unicode MS" pitchFamily="34" charset="-128"/>
              </a:rPr>
              <a:t>hmotnost </a:t>
            </a:r>
            <a:r>
              <a:rPr lang="cs-CZ" sz="1200" dirty="0" err="1" smtClean="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1200" baseline="-25000" dirty="0" err="1" smtClean="0">
                <a:solidFill>
                  <a:srgbClr val="333333"/>
                </a:solidFill>
                <a:latin typeface="Arial Unicode MS" pitchFamily="34" charset="-128"/>
              </a:rPr>
              <a:t>p</a:t>
            </a:r>
            <a:r>
              <a:rPr lang="en-US" sz="1200" baseline="-25000" dirty="0" smtClean="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en-US" sz="1200" dirty="0" smtClean="0">
                <a:solidFill>
                  <a:srgbClr val="333333"/>
                </a:solidFill>
                <a:latin typeface="Arial Unicode MS" pitchFamily="34" charset="-128"/>
              </a:rPr>
              <a:t>= 5 kg</a:t>
            </a:r>
            <a:endParaRPr lang="cs-CZ" sz="1200" dirty="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3348038" y="6237288"/>
            <a:ext cx="1065212" cy="5847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 dirty="0" smtClean="0">
                <a:solidFill>
                  <a:srgbClr val="333333"/>
                </a:solidFill>
                <a:latin typeface="Arial Unicode MS" pitchFamily="34" charset="-128"/>
              </a:rPr>
              <a:t>hmotnost </a:t>
            </a:r>
            <a:r>
              <a:rPr lang="cs-CZ" sz="2000" dirty="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en-US" sz="2000" baseline="-25000" dirty="0" smtClean="0">
                <a:solidFill>
                  <a:srgbClr val="333333"/>
                </a:solidFill>
                <a:latin typeface="Arial Unicode MS" pitchFamily="34" charset="-128"/>
              </a:rPr>
              <a:t>T</a:t>
            </a:r>
            <a:r>
              <a:rPr lang="en-US" sz="1400" dirty="0" smtClean="0">
                <a:solidFill>
                  <a:srgbClr val="333333"/>
                </a:solidFill>
                <a:latin typeface="Arial Unicode MS" pitchFamily="34" charset="-128"/>
              </a:rPr>
              <a:t>= 50 t </a:t>
            </a:r>
            <a:endParaRPr lang="cs-CZ" sz="1400" baseline="-25000" dirty="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700338" y="1341438"/>
            <a:ext cx="1223962" cy="30480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>
                <a:solidFill>
                  <a:srgbClr val="333333"/>
                </a:solidFill>
                <a:latin typeface="Arial Unicode MS" pitchFamily="34" charset="-128"/>
              </a:rPr>
              <a:t>lineární ve </a:t>
            </a:r>
            <a:r>
              <a:rPr lang="cs-CZ" sz="1400" b="1">
                <a:solidFill>
                  <a:srgbClr val="0000CC"/>
                </a:solidFill>
                <a:latin typeface="Arial Unicode MS" pitchFamily="34" charset="-128"/>
              </a:rPr>
              <a:t>v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4932363" y="1341438"/>
            <a:ext cx="1584325" cy="30480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>
                <a:solidFill>
                  <a:srgbClr val="333333"/>
                </a:solidFill>
                <a:latin typeface="Arial Unicode MS" pitchFamily="34" charset="-128"/>
              </a:rPr>
              <a:t>kvadratická ve </a:t>
            </a:r>
            <a:r>
              <a:rPr lang="cs-CZ" sz="1400" b="1">
                <a:solidFill>
                  <a:srgbClr val="0000CC"/>
                </a:solidFill>
                <a:latin typeface="Arial Unicode MS" pitchFamily="34" charset="-128"/>
              </a:rPr>
              <a:t>v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34925" y="3778250"/>
            <a:ext cx="1584325" cy="33655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1600" baseline="-25000">
                <a:solidFill>
                  <a:srgbClr val="333333"/>
                </a:solidFill>
                <a:latin typeface="Arial Unicode MS" pitchFamily="34" charset="-128"/>
              </a:rPr>
              <a:t>p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v</a:t>
            </a:r>
            <a:r>
              <a:rPr lang="cs-CZ" sz="1600" baseline="-25000">
                <a:solidFill>
                  <a:srgbClr val="333333"/>
                </a:solidFill>
                <a:latin typeface="Arial Unicode MS" pitchFamily="34" charset="-128"/>
              </a:rPr>
              <a:t>p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= - m 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v</a:t>
            </a:r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0" y="4868863"/>
            <a:ext cx="1441450" cy="396875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2000" baseline="-25000">
                <a:solidFill>
                  <a:srgbClr val="333333"/>
                </a:solidFill>
                <a:latin typeface="Arial Unicode MS" pitchFamily="34" charset="-128"/>
              </a:rPr>
              <a:t>T</a:t>
            </a:r>
            <a:r>
              <a:rPr lang="cs-CZ" sz="1600" baseline="-25000">
                <a:solidFill>
                  <a:srgbClr val="333333"/>
                </a:solidFill>
                <a:latin typeface="Arial Unicode MS" pitchFamily="34" charset="-128"/>
              </a:rPr>
              <a:t> </a:t>
            </a:r>
            <a:r>
              <a:rPr lang="cs-CZ" sz="1200">
                <a:solidFill>
                  <a:srgbClr val="333333"/>
                </a:solidFill>
                <a:latin typeface="Arial Unicode MS" pitchFamily="34" charset="-128"/>
              </a:rPr>
              <a:t>v</a:t>
            </a:r>
            <a:r>
              <a:rPr lang="cs-CZ" sz="1200" baseline="-25000">
                <a:solidFill>
                  <a:srgbClr val="333333"/>
                </a:solidFill>
                <a:latin typeface="Arial Unicode MS" pitchFamily="34" charset="-128"/>
              </a:rPr>
              <a:t>T 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= - m 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v</a:t>
            </a:r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619250" y="3644900"/>
            <a:ext cx="2576513" cy="703263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E = </a:t>
            </a:r>
            <a:r>
              <a:rPr lang="en-US" sz="16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v</a:t>
            </a:r>
            <a:r>
              <a:rPr lang="cs-CZ" sz="1600" baseline="30000">
                <a:solidFill>
                  <a:srgbClr val="0000CC"/>
                </a:solidFill>
                <a:latin typeface="Arial Unicode MS" pitchFamily="34" charset="-128"/>
              </a:rPr>
              <a:t>2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 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+ </a:t>
            </a:r>
            <a:r>
              <a:rPr lang="en-US" sz="16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1600" baseline="-25000">
                <a:solidFill>
                  <a:srgbClr val="333333"/>
                </a:solidFill>
                <a:latin typeface="Arial Unicode MS" pitchFamily="34" charset="-128"/>
              </a:rPr>
              <a:t>p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v</a:t>
            </a:r>
            <a:r>
              <a:rPr lang="cs-CZ" sz="1600" baseline="-25000">
                <a:solidFill>
                  <a:srgbClr val="333333"/>
                </a:solidFill>
                <a:latin typeface="Arial Unicode MS" pitchFamily="34" charset="-128"/>
              </a:rPr>
              <a:t>p</a:t>
            </a:r>
            <a:r>
              <a:rPr lang="cs-CZ" sz="1600" baseline="30000">
                <a:solidFill>
                  <a:srgbClr val="333333"/>
                </a:solidFill>
                <a:latin typeface="Arial Unicode MS" pitchFamily="34" charset="-128"/>
              </a:rPr>
              <a:t>2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=</a:t>
            </a:r>
            <a:endParaRPr lang="cs-CZ" sz="1600" baseline="-25000">
              <a:solidFill>
                <a:srgbClr val="333333"/>
              </a:solidFill>
              <a:latin typeface="Arial Unicode MS" pitchFamily="34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</a:rPr>
              <a:t> = </a:t>
            </a:r>
            <a:r>
              <a:rPr lang="en-US" sz="16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v</a:t>
            </a:r>
            <a:r>
              <a:rPr lang="cs-CZ" sz="1600" baseline="30000">
                <a:solidFill>
                  <a:srgbClr val="0000CC"/>
                </a:solidFill>
                <a:latin typeface="Arial Unicode MS" pitchFamily="34" charset="-128"/>
              </a:rPr>
              <a:t>2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 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(1 +m/M</a:t>
            </a:r>
            <a:r>
              <a:rPr lang="cs-CZ" sz="1600" baseline="-25000">
                <a:solidFill>
                  <a:srgbClr val="333333"/>
                </a:solidFill>
                <a:latin typeface="Arial Unicode MS" pitchFamily="34" charset="-128"/>
              </a:rPr>
              <a:t>p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)</a:t>
            </a:r>
            <a:endParaRPr lang="en-US" sz="1600" baseline="300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1635125" y="4508500"/>
            <a:ext cx="2576513" cy="85407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E = </a:t>
            </a:r>
            <a:r>
              <a:rPr lang="en-US" sz="16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v</a:t>
            </a:r>
            <a:r>
              <a:rPr lang="cs-CZ" sz="1600" baseline="30000">
                <a:solidFill>
                  <a:srgbClr val="0000CC"/>
                </a:solidFill>
                <a:latin typeface="Arial Unicode MS" pitchFamily="34" charset="-128"/>
              </a:rPr>
              <a:t>2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 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+ </a:t>
            </a:r>
            <a:r>
              <a:rPr lang="en-US" sz="16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20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en-US" sz="2000" baseline="-25000">
                <a:solidFill>
                  <a:srgbClr val="333333"/>
                </a:solidFill>
                <a:latin typeface="Arial Unicode MS" pitchFamily="34" charset="-128"/>
              </a:rPr>
              <a:t>T</a:t>
            </a:r>
            <a:r>
              <a:rPr lang="cs-CZ" sz="1200">
                <a:solidFill>
                  <a:srgbClr val="333333"/>
                </a:solidFill>
                <a:latin typeface="Arial Unicode MS" pitchFamily="34" charset="-128"/>
              </a:rPr>
              <a:t>v</a:t>
            </a:r>
            <a:r>
              <a:rPr lang="en-US" sz="1200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cs-CZ" sz="1600" baseline="30000">
                <a:solidFill>
                  <a:srgbClr val="333333"/>
                </a:solidFill>
                <a:latin typeface="Arial Unicode MS" pitchFamily="34" charset="-128"/>
              </a:rPr>
              <a:t>2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 =</a:t>
            </a:r>
            <a:endParaRPr lang="cs-CZ" sz="1600" baseline="-25000">
              <a:solidFill>
                <a:srgbClr val="333333"/>
              </a:solidFill>
              <a:latin typeface="Arial Unicode MS" pitchFamily="34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cs-CZ" sz="1600">
                <a:solidFill>
                  <a:srgbClr val="333333"/>
                </a:solidFill>
              </a:rPr>
              <a:t> = </a:t>
            </a:r>
            <a:r>
              <a:rPr lang="en-US" sz="16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v</a:t>
            </a:r>
            <a:r>
              <a:rPr lang="cs-CZ" sz="1600" baseline="30000">
                <a:solidFill>
                  <a:srgbClr val="0000CC"/>
                </a:solidFill>
                <a:latin typeface="Arial Unicode MS" pitchFamily="34" charset="-128"/>
              </a:rPr>
              <a:t>2</a:t>
            </a:r>
            <a:r>
              <a:rPr lang="cs-CZ" sz="1600">
                <a:solidFill>
                  <a:srgbClr val="0000CC"/>
                </a:solidFill>
                <a:latin typeface="Arial Unicode MS" pitchFamily="34" charset="-128"/>
              </a:rPr>
              <a:t> 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(1 +m/</a:t>
            </a:r>
            <a:r>
              <a:rPr lang="cs-CZ" sz="2000">
                <a:solidFill>
                  <a:srgbClr val="333333"/>
                </a:solidFill>
                <a:latin typeface="Arial Unicode MS" pitchFamily="34" charset="-128"/>
              </a:rPr>
              <a:t>M</a:t>
            </a:r>
            <a:r>
              <a:rPr lang="en-US" sz="2000" baseline="-25000">
                <a:solidFill>
                  <a:srgbClr val="333333"/>
                </a:solidFill>
                <a:latin typeface="Arial Unicode MS" pitchFamily="34" charset="-128"/>
              </a:rPr>
              <a:t>T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)</a:t>
            </a:r>
            <a:endParaRPr lang="en-US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827088" y="109538"/>
            <a:ext cx="2449512" cy="366712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 Unicode MS" pitchFamily="34" charset="-128"/>
              </a:rPr>
              <a:t>Mechanick</a:t>
            </a:r>
            <a:r>
              <a:rPr lang="cs-CZ">
                <a:solidFill>
                  <a:srgbClr val="333333"/>
                </a:solidFill>
                <a:latin typeface="Arial Unicode MS" pitchFamily="34" charset="-128"/>
              </a:rPr>
              <a:t>á analogie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3492500" y="115888"/>
            <a:ext cx="2160588" cy="3667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Arial Unicode MS" pitchFamily="34" charset="-128"/>
              </a:rPr>
              <a:t>P</a:t>
            </a:r>
            <a:r>
              <a:rPr lang="cs-CZ">
                <a:solidFill>
                  <a:srgbClr val="333333"/>
                </a:solidFill>
                <a:latin typeface="Arial Unicode MS" pitchFamily="34" charset="-128"/>
              </a:rPr>
              <a:t>ři emisi i absorpci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49213" y="1724025"/>
            <a:ext cx="2578100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333333"/>
                </a:solidFill>
                <a:latin typeface="Arial Unicode MS" pitchFamily="34" charset="-128"/>
              </a:rPr>
              <a:t>E=energie prachu v n</a:t>
            </a:r>
            <a:r>
              <a:rPr lang="cs-CZ" sz="1600">
                <a:solidFill>
                  <a:srgbClr val="333333"/>
                </a:solidFill>
                <a:latin typeface="Arial Unicode MS" pitchFamily="34" charset="-128"/>
              </a:rPr>
              <a:t>á</a:t>
            </a:r>
            <a:r>
              <a:rPr lang="en-US" sz="1600">
                <a:solidFill>
                  <a:srgbClr val="333333"/>
                </a:solidFill>
                <a:latin typeface="Arial Unicode MS" pitchFamily="34" charset="-128"/>
              </a:rPr>
              <a:t>boji</a:t>
            </a:r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3203575" y="4005263"/>
            <a:ext cx="647700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auto">
          <a:xfrm>
            <a:off x="3132138" y="5013325"/>
            <a:ext cx="647700" cy="3603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 sz="1600">
              <a:solidFill>
                <a:srgbClr val="333333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9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2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animBg="1"/>
      <p:bldP spid="89094" grpId="0" animBg="1"/>
      <p:bldP spid="89095" grpId="0"/>
      <p:bldP spid="89096" grpId="0"/>
      <p:bldP spid="89097" grpId="0" animBg="1"/>
      <p:bldP spid="89098" grpId="0" animBg="1"/>
      <p:bldP spid="89099" grpId="0" animBg="1"/>
      <p:bldP spid="89100" grpId="0"/>
      <p:bldP spid="89101" grpId="0" animBg="1"/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  <p:bldP spid="891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38175" y="312738"/>
            <a:ext cx="500062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D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/>
              <a:t>	</a:t>
            </a:r>
            <a:r>
              <a:rPr lang="en-GB" sz="2800">
                <a:solidFill>
                  <a:srgbClr val="000099"/>
                </a:solidFill>
              </a:rPr>
              <a:t>Ě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/>
              <a:t>            	K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/>
              <a:t>                   	</a:t>
            </a:r>
            <a:r>
              <a:rPr lang="en-GB" sz="2800">
                <a:solidFill>
                  <a:srgbClr val="FF0000"/>
                </a:solidFill>
              </a:rPr>
              <a:t>U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/>
              <a:t>				</a:t>
            </a:r>
            <a:r>
              <a:rPr lang="en-GB" sz="2800">
                <a:solidFill>
                  <a:srgbClr val="000099"/>
                </a:solidFill>
              </a:rPr>
              <a:t>J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/>
              <a:t>					I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736725" y="4541838"/>
            <a:ext cx="92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2800">
                <a:solidFill>
                  <a:srgbClr val="339933"/>
                </a:solidFill>
              </a:rPr>
              <a:t>Z   A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395663" y="5418138"/>
            <a:ext cx="5319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P   O   Z   O   R   N   O   S   T   !</a:t>
            </a:r>
          </a:p>
        </p:txBody>
      </p:sp>
    </p:spTree>
    <p:extLst>
      <p:ext uri="{BB962C8B-B14F-4D97-AF65-F5344CB8AC3E}">
        <p14:creationId xmlns:p14="http://schemas.microsoft.com/office/powerpoint/2010/main" val="24794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autoUpdateAnimBg="0"/>
      <p:bldP spid="8806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62833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172200" y="1066800"/>
            <a:ext cx="2667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 b="1" u="sng">
                <a:latin typeface="Arial" charset="0"/>
              </a:rPr>
              <a:t>Rozklad spektra</a:t>
            </a:r>
            <a:endParaRPr lang="cs-CZ" sz="2400">
              <a:latin typeface="Arial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sz="2400">
                <a:latin typeface="Arial" charset="0"/>
              </a:rPr>
              <a:t>sextety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sz="2400">
                <a:latin typeface="Arial" charset="0"/>
              </a:rPr>
              <a:t>dublety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sz="2400">
                <a:latin typeface="Arial" charset="0"/>
              </a:rPr>
              <a:t>singlety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cs-CZ" sz="24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cs-CZ" sz="2400" b="1" u="sng">
                <a:latin typeface="Arial" charset="0"/>
              </a:rPr>
              <a:t>Parametry čar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sz="2400">
                <a:latin typeface="Arial" charset="0"/>
              </a:rPr>
              <a:t>BHF, QUA, ISO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sz="2400">
                <a:latin typeface="Arial" charset="0"/>
              </a:rPr>
              <a:t>šířka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sz="2400">
                <a:latin typeface="Arial" charset="0"/>
              </a:rPr>
              <a:t>intensita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sz="2400">
                <a:latin typeface="Arial" charset="0"/>
              </a:rPr>
              <a:t>poměry intensit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cs-CZ" sz="2400">
              <a:latin typeface="Arial" charset="0"/>
            </a:endParaRPr>
          </a:p>
        </p:txBody>
      </p:sp>
      <p:pic>
        <p:nvPicPr>
          <p:cNvPr id="39940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303213"/>
            <a:ext cx="8890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432050" y="106363"/>
            <a:ext cx="4227513" cy="396875"/>
          </a:xfrm>
          <a:prstGeom prst="rect">
            <a:avLst/>
          </a:prstGeom>
          <a:solidFill>
            <a:srgbClr val="E9FFE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Vrh koul</a:t>
            </a:r>
            <a:r>
              <a:rPr lang="cs-CZ" sz="2000"/>
              <a:t>í jako úloha o zpětném rázu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333500" y="908050"/>
            <a:ext cx="4518025" cy="336550"/>
          </a:xfrm>
          <a:prstGeom prst="rect">
            <a:avLst/>
          </a:prstGeom>
          <a:solidFill>
            <a:srgbClr val="E9FFE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/>
              <a:t>Šikmý vrh pod optimálním úhlem 45</a:t>
            </a:r>
            <a:r>
              <a:rPr lang="cs-CZ" baseline="30000"/>
              <a:t>o </a:t>
            </a:r>
            <a:r>
              <a:rPr lang="en-US" baseline="30000"/>
              <a:t> </a:t>
            </a:r>
            <a:r>
              <a:rPr lang="en-US"/>
              <a:t>(ve vakuu)</a:t>
            </a:r>
            <a:endParaRPr lang="cs-CZ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999163" y="931863"/>
            <a:ext cx="2232025" cy="336550"/>
          </a:xfrm>
          <a:prstGeom prst="rect">
            <a:avLst/>
          </a:prstGeom>
          <a:solidFill>
            <a:srgbClr val="E9FFE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délka vrhu D</a:t>
            </a:r>
            <a:r>
              <a:rPr lang="en-US" baseline="-25000"/>
              <a:t>0</a:t>
            </a:r>
            <a:r>
              <a:rPr lang="cs-CZ"/>
              <a:t> = v</a:t>
            </a:r>
            <a:r>
              <a:rPr lang="cs-CZ" baseline="-25000"/>
              <a:t>0</a:t>
            </a:r>
            <a:r>
              <a:rPr lang="cs-CZ" baseline="30000"/>
              <a:t>2 </a:t>
            </a:r>
            <a:r>
              <a:rPr lang="cs-CZ"/>
              <a:t>/ g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411288" y="1700213"/>
            <a:ext cx="4267200" cy="581025"/>
          </a:xfrm>
          <a:prstGeom prst="rect">
            <a:avLst/>
          </a:prstGeom>
          <a:solidFill>
            <a:srgbClr val="E9FFE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Energie k disposici </a:t>
            </a:r>
            <a:r>
              <a:rPr lang="cs-CZ">
                <a:sym typeface="Symbol" pitchFamily="18" charset="2"/>
              </a:rPr>
              <a:t></a:t>
            </a:r>
            <a:r>
              <a:rPr lang="cs-CZ"/>
              <a:t> kinetická energie koule E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>
                <a:latin typeface="Arial" charset="0"/>
              </a:rPr>
              <a:t> m v</a:t>
            </a:r>
            <a:r>
              <a:rPr lang="cs-CZ" baseline="-25000">
                <a:latin typeface="Arial" charset="0"/>
              </a:rPr>
              <a:t>0</a:t>
            </a:r>
            <a:r>
              <a:rPr lang="cs-CZ" baseline="30000">
                <a:latin typeface="Arial" charset="0"/>
              </a:rPr>
              <a:t>2</a:t>
            </a:r>
            <a:endParaRPr lang="en-US" baseline="300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6019800" y="18113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3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740525" y="1763713"/>
            <a:ext cx="1423988" cy="336550"/>
          </a:xfrm>
          <a:prstGeom prst="rect">
            <a:avLst/>
          </a:prstGeom>
          <a:solidFill>
            <a:srgbClr val="E9FFE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D = 2E / mg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359525" y="2068513"/>
            <a:ext cx="1028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34975" y="2460625"/>
            <a:ext cx="2576513" cy="58102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S uvážením zpětného rázu E =</a:t>
            </a:r>
            <a:r>
              <a:rPr lang="cs-CZ">
                <a:latin typeface="Arial" charset="0"/>
              </a:rPr>
              <a:t> 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(1 +m/M</a:t>
            </a:r>
            <a:r>
              <a:rPr lang="cs-CZ" baseline="-25000"/>
              <a:t>V</a:t>
            </a:r>
            <a:r>
              <a:rPr lang="cs-CZ"/>
              <a:t>)</a:t>
            </a:r>
            <a:endParaRPr lang="en-US" baseline="30000"/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3025775" y="26035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468688" y="2532063"/>
            <a:ext cx="2468562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v</a:t>
            </a:r>
            <a:r>
              <a:rPr lang="cs-CZ" baseline="30000"/>
              <a:t>2</a:t>
            </a:r>
            <a:r>
              <a:rPr lang="cs-CZ"/>
              <a:t> = 2E / m (1 + m/M</a:t>
            </a:r>
            <a:r>
              <a:rPr lang="cs-CZ" baseline="-25000"/>
              <a:t>V</a:t>
            </a:r>
            <a:r>
              <a:rPr lang="cs-CZ"/>
              <a:t>)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1384300" y="3363913"/>
            <a:ext cx="28273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827088" y="3363913"/>
            <a:ext cx="3910012" cy="5810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Numerický příklad</a:t>
            </a:r>
          </a:p>
          <a:p>
            <a:pPr algn="ctr" eaLnBrk="0" hangingPunct="0"/>
            <a:r>
              <a:rPr lang="cs-CZ"/>
              <a:t>délka vrhu 20 m, g = 10 m.s</a:t>
            </a:r>
            <a:r>
              <a:rPr lang="cs-CZ" baseline="30000"/>
              <a:t>-2</a:t>
            </a:r>
            <a:r>
              <a:rPr lang="cs-CZ"/>
              <a:t>, m = 7 kg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4860925" y="35401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5595938" y="3468688"/>
            <a:ext cx="2289175" cy="3365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 = D.m.g/2 = 700 J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692275" y="4403725"/>
            <a:ext cx="2505075" cy="1627188"/>
          </a:xfrm>
          <a:prstGeom prst="rect">
            <a:avLst/>
          </a:prstGeom>
          <a:solidFill>
            <a:srgbClr val="D1F3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dirty="0"/>
              <a:t>Hmotnost vrhače 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dirty="0"/>
              <a:t>  70 kg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dirty="0"/>
              <a:t>140 kg</a:t>
            </a:r>
          </a:p>
          <a:p>
            <a:pPr algn="ctr" eaLnBrk="0" hangingPunct="0">
              <a:spcBef>
                <a:spcPct val="50000"/>
              </a:spcBef>
            </a:pPr>
            <a:r>
              <a:rPr lang="cs-CZ" sz="2400" dirty="0">
                <a:sym typeface="Symbol" pitchFamily="18" charset="2"/>
              </a:rPr>
              <a:t></a:t>
            </a:r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>
            <a:off x="5940425" y="26035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6400800" y="2532063"/>
            <a:ext cx="2397125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D = D</a:t>
            </a:r>
            <a:r>
              <a:rPr lang="cs-CZ" baseline="-25000"/>
              <a:t>0</a:t>
            </a:r>
            <a:r>
              <a:rPr lang="cs-CZ"/>
              <a:t> / (1 + m/M</a:t>
            </a:r>
            <a:r>
              <a:rPr lang="cs-CZ" baseline="-25000"/>
              <a:t>V</a:t>
            </a:r>
            <a:r>
              <a:rPr lang="cs-CZ"/>
              <a:t>)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5003800" y="4260850"/>
            <a:ext cx="2324100" cy="1752600"/>
          </a:xfrm>
          <a:prstGeom prst="rect">
            <a:avLst/>
          </a:prstGeom>
          <a:solidFill>
            <a:srgbClr val="D1F3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cs-CZ" dirty="0"/>
              <a:t>D</a:t>
            </a:r>
          </a:p>
          <a:p>
            <a:pPr algn="ctr" eaLnBrk="0" hangingPunct="0">
              <a:lnSpc>
                <a:spcPct val="150000"/>
              </a:lnSpc>
            </a:pPr>
            <a:r>
              <a:rPr lang="cs-CZ" dirty="0"/>
              <a:t>20 / 1.1 = 18.18 m</a:t>
            </a:r>
          </a:p>
          <a:p>
            <a:pPr algn="ctr" eaLnBrk="0" hangingPunct="0">
              <a:lnSpc>
                <a:spcPct val="150000"/>
              </a:lnSpc>
            </a:pPr>
            <a:r>
              <a:rPr lang="cs-CZ" dirty="0"/>
              <a:t>20 / 1.05 = 19.05 m</a:t>
            </a:r>
          </a:p>
          <a:p>
            <a:pPr algn="ctr" eaLnBrk="0" hangingPunct="0">
              <a:lnSpc>
                <a:spcPct val="150000"/>
              </a:lnSpc>
            </a:pPr>
            <a:endParaRPr lang="cs-CZ" sz="800" dirty="0"/>
          </a:p>
          <a:p>
            <a:pPr algn="ctr" eaLnBrk="0" hangingPunct="0">
              <a:lnSpc>
                <a:spcPct val="150000"/>
              </a:lnSpc>
            </a:pPr>
            <a:r>
              <a:rPr lang="cs-CZ" dirty="0"/>
              <a:t>20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0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0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6" grpId="0" animBg="1"/>
      <p:bldP spid="90118" grpId="0" animBg="1"/>
      <p:bldP spid="90119" grpId="0" animBg="1"/>
      <p:bldP spid="90120" grpId="0" animBg="1"/>
      <p:bldP spid="90122" grpId="0" animBg="1"/>
      <p:bldP spid="90123" grpId="0" animBg="1"/>
      <p:bldP spid="90124" grpId="0" animBg="1"/>
      <p:bldP spid="90126" grpId="0" animBg="1"/>
      <p:bldP spid="90127" grpId="0" animBg="1"/>
      <p:bldP spid="90128" grpId="0" animBg="1"/>
      <p:bldP spid="90129" grpId="0" build="allAtOnce" animBg="1"/>
      <p:bldP spid="90130" grpId="0" animBg="1"/>
      <p:bldP spid="90131" grpId="0" animBg="1"/>
      <p:bldP spid="9013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usk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365375"/>
            <a:ext cx="4508500" cy="1063625"/>
          </a:xfrm>
          <a:prstGeom prst="rect">
            <a:avLst/>
          </a:prstGeom>
          <a:solidFill>
            <a:srgbClr val="CDEBCD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3" descr="t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5397500"/>
            <a:ext cx="4570412" cy="1460500"/>
          </a:xfrm>
          <a:prstGeom prst="rect">
            <a:avLst/>
          </a:prstGeom>
          <a:solidFill>
            <a:srgbClr val="CDEBCD"/>
          </a:solidFill>
          <a:ln w="9525">
            <a:noFill/>
            <a:miter lim="800000"/>
            <a:headEnd/>
            <a:tailEnd/>
          </a:ln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579813" y="614363"/>
            <a:ext cx="2000250" cy="3667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/>
              <a:t>Zákon zachování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700338" y="908050"/>
            <a:ext cx="1065212" cy="33655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hybnosti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508625" y="908050"/>
            <a:ext cx="936625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energie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5075238" y="5373688"/>
            <a:ext cx="2159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000">
                <a:sym typeface="Symbol" pitchFamily="18" charset="2"/>
              </a:rPr>
              <a:t>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040313" y="2416175"/>
            <a:ext cx="301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>
                <a:sym typeface="Symbol" pitchFamily="18" charset="2"/>
              </a:rPr>
              <a:t>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4140200" y="3860800"/>
            <a:ext cx="1079500" cy="7302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náboj o hmotnosti m</a:t>
            </a:r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 rot="2414182">
            <a:off x="4643438" y="2924175"/>
            <a:ext cx="215900" cy="649288"/>
          </a:xfrm>
          <a:prstGeom prst="up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036" name="AutoShape 11"/>
          <p:cNvSpPr>
            <a:spLocks noChangeArrowheads="1"/>
          </p:cNvSpPr>
          <p:nvPr/>
        </p:nvSpPr>
        <p:spPr bwMode="auto">
          <a:xfrm rot="19115306" flipV="1">
            <a:off x="4716463" y="4724400"/>
            <a:ext cx="215900" cy="649288"/>
          </a:xfrm>
          <a:prstGeom prst="up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786063" y="2997200"/>
            <a:ext cx="10652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/>
              <a:t>hmotnost M</a:t>
            </a:r>
            <a:r>
              <a:rPr lang="cs-CZ" sz="1200" baseline="-25000"/>
              <a:t>p</a:t>
            </a:r>
            <a:endParaRPr lang="cs-CZ" sz="1200"/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348038" y="6237288"/>
            <a:ext cx="1065212" cy="57943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/>
              <a:t>hmotnost </a:t>
            </a:r>
            <a:r>
              <a:rPr lang="cs-CZ" sz="2000"/>
              <a:t>M</a:t>
            </a:r>
            <a:r>
              <a:rPr lang="en-US" sz="2000" baseline="-25000"/>
              <a:t>T</a:t>
            </a:r>
            <a:endParaRPr lang="cs-CZ" sz="1800" baseline="-25000"/>
          </a:p>
        </p:txBody>
      </p:sp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2700338" y="1341438"/>
            <a:ext cx="1223962" cy="30480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lineární ve </a:t>
            </a:r>
            <a:r>
              <a:rPr lang="cs-CZ" sz="1400" b="1"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4932363" y="1341438"/>
            <a:ext cx="1584325" cy="30480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kvadratická ve </a:t>
            </a:r>
            <a:r>
              <a:rPr lang="cs-CZ" sz="1400" b="1"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34925" y="3778250"/>
            <a:ext cx="1584325" cy="33655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M</a:t>
            </a:r>
            <a:r>
              <a:rPr lang="cs-CZ" baseline="-25000"/>
              <a:t>p</a:t>
            </a:r>
            <a:r>
              <a:rPr lang="cs-CZ"/>
              <a:t> v</a:t>
            </a:r>
            <a:r>
              <a:rPr lang="cs-CZ" baseline="-25000"/>
              <a:t>p</a:t>
            </a:r>
            <a:r>
              <a:rPr lang="cs-CZ"/>
              <a:t>= - m </a:t>
            </a:r>
            <a:r>
              <a:rPr lang="cs-CZ">
                <a:solidFill>
                  <a:srgbClr val="0000CC"/>
                </a:solidFill>
              </a:rPr>
              <a:t>v</a:t>
            </a:r>
            <a:endParaRPr lang="cs-CZ"/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0" y="4868863"/>
            <a:ext cx="1441450" cy="396875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/>
              <a:t>M</a:t>
            </a:r>
            <a:r>
              <a:rPr lang="cs-CZ" sz="2000" baseline="-25000"/>
              <a:t>T</a:t>
            </a:r>
            <a:r>
              <a:rPr lang="cs-CZ" baseline="-25000"/>
              <a:t> </a:t>
            </a:r>
            <a:r>
              <a:rPr lang="cs-CZ" sz="1200"/>
              <a:t>v</a:t>
            </a:r>
            <a:r>
              <a:rPr lang="cs-CZ" sz="1200" baseline="-25000"/>
              <a:t>T </a:t>
            </a:r>
            <a:r>
              <a:rPr lang="cs-CZ"/>
              <a:t>= - m </a:t>
            </a:r>
            <a:r>
              <a:rPr lang="cs-CZ">
                <a:solidFill>
                  <a:srgbClr val="0000CC"/>
                </a:solidFill>
              </a:rPr>
              <a:t>v</a:t>
            </a:r>
            <a:endParaRPr lang="cs-CZ"/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619250" y="3644900"/>
            <a:ext cx="2576513" cy="703263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+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 baseline="-25000"/>
              <a:t>p</a:t>
            </a:r>
            <a:r>
              <a:rPr lang="cs-CZ"/>
              <a:t>v</a:t>
            </a:r>
            <a:r>
              <a:rPr lang="cs-CZ" baseline="-25000"/>
              <a:t>p</a:t>
            </a:r>
            <a:r>
              <a:rPr lang="cs-CZ" baseline="30000"/>
              <a:t>2</a:t>
            </a:r>
            <a:r>
              <a:rPr lang="cs-CZ"/>
              <a:t> =</a:t>
            </a:r>
            <a:endParaRPr lang="cs-CZ" baseline="-25000"/>
          </a:p>
          <a:p>
            <a:pPr algn="ctr" eaLnBrk="0" hangingPunct="0">
              <a:spcBef>
                <a:spcPct val="50000"/>
              </a:spcBef>
            </a:pPr>
            <a:r>
              <a:rPr lang="cs-CZ">
                <a:latin typeface="Arial" charset="0"/>
              </a:rPr>
              <a:t>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(1 +m/M</a:t>
            </a:r>
            <a:r>
              <a:rPr lang="cs-CZ" baseline="-25000"/>
              <a:t>p</a:t>
            </a:r>
            <a:r>
              <a:rPr lang="cs-CZ"/>
              <a:t>)</a:t>
            </a:r>
            <a:endParaRPr lang="en-US" baseline="30000"/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1635125" y="4508500"/>
            <a:ext cx="2576513" cy="85407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+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2000"/>
              <a:t>M</a:t>
            </a:r>
            <a:r>
              <a:rPr lang="en-US" sz="2000" baseline="-25000"/>
              <a:t>T</a:t>
            </a:r>
            <a:r>
              <a:rPr lang="cs-CZ" sz="1200"/>
              <a:t>v</a:t>
            </a:r>
            <a:r>
              <a:rPr lang="en-US" sz="1200" baseline="-25000">
                <a:solidFill>
                  <a:srgbClr val="000000"/>
                </a:solidFill>
              </a:rPr>
              <a:t>T</a:t>
            </a:r>
            <a:r>
              <a:rPr lang="cs-CZ" baseline="30000"/>
              <a:t>2</a:t>
            </a:r>
            <a:r>
              <a:rPr lang="cs-CZ"/>
              <a:t> =</a:t>
            </a:r>
            <a:endParaRPr lang="cs-CZ" baseline="-25000"/>
          </a:p>
          <a:p>
            <a:pPr algn="ctr" eaLnBrk="0" hangingPunct="0">
              <a:spcBef>
                <a:spcPct val="50000"/>
              </a:spcBef>
            </a:pPr>
            <a:r>
              <a:rPr lang="cs-CZ">
                <a:latin typeface="Arial" charset="0"/>
              </a:rPr>
              <a:t>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(1 +m/</a:t>
            </a:r>
            <a:r>
              <a:rPr lang="cs-CZ" sz="2000"/>
              <a:t>M</a:t>
            </a:r>
            <a:r>
              <a:rPr lang="en-US" sz="2000" baseline="-25000"/>
              <a:t>T</a:t>
            </a:r>
            <a:r>
              <a:rPr lang="cs-CZ"/>
              <a:t>)</a:t>
            </a:r>
            <a:endParaRPr lang="en-US"/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827088" y="109538"/>
            <a:ext cx="2449512" cy="366712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Mechanick</a:t>
            </a:r>
            <a:r>
              <a:rPr lang="cs-CZ" sz="1800"/>
              <a:t>á analogie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6459538" y="109538"/>
            <a:ext cx="2073275" cy="366712"/>
          </a:xfrm>
          <a:prstGeom prst="rect">
            <a:avLst/>
          </a:prstGeom>
          <a:solidFill>
            <a:srgbClr val="D5E6E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/>
              <a:t>Jádro a </a:t>
            </a:r>
            <a:r>
              <a:rPr lang="el-GR" sz="1800">
                <a:ea typeface="Arial Unicode MS" pitchFamily="34" charset="-128"/>
                <a:cs typeface="Arial Unicode MS" pitchFamily="34" charset="-128"/>
              </a:rPr>
              <a:t>γ</a:t>
            </a:r>
            <a:r>
              <a:rPr lang="cs-CZ" sz="1800">
                <a:latin typeface="Arial" charset="0"/>
              </a:rPr>
              <a:t>-kvantum</a:t>
            </a:r>
            <a:endParaRPr lang="el-GR" sz="1800">
              <a:latin typeface="Arial" charset="0"/>
            </a:endParaRPr>
          </a:p>
        </p:txBody>
      </p:sp>
      <p:sp>
        <p:nvSpPr>
          <p:cNvPr id="91158" name="Oval 22"/>
          <p:cNvSpPr>
            <a:spLocks noChangeArrowheads="1"/>
          </p:cNvSpPr>
          <p:nvPr/>
        </p:nvSpPr>
        <p:spPr bwMode="auto">
          <a:xfrm>
            <a:off x="6443663" y="2636838"/>
            <a:ext cx="287337" cy="288925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011863" y="2997200"/>
            <a:ext cx="1223962" cy="52705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jádro hmotnost </a:t>
            </a:r>
            <a:r>
              <a:rPr lang="cs-CZ" sz="1400">
                <a:solidFill>
                  <a:srgbClr val="FF0000"/>
                </a:solidFill>
              </a:rPr>
              <a:t>M</a:t>
            </a:r>
            <a:r>
              <a:rPr lang="cs-CZ" sz="1400" baseline="-25000">
                <a:solidFill>
                  <a:srgbClr val="FF0000"/>
                </a:solidFill>
              </a:rPr>
              <a:t>J</a:t>
            </a:r>
            <a:endParaRPr lang="cs-CZ" sz="1400">
              <a:solidFill>
                <a:srgbClr val="FF0000"/>
              </a:solidFill>
            </a:endParaRPr>
          </a:p>
        </p:txBody>
      </p:sp>
      <p:graphicFrame>
        <p:nvGraphicFramePr>
          <p:cNvPr id="91192" name="Object 2"/>
          <p:cNvGraphicFramePr>
            <a:graphicFrameLocks noChangeAspect="1"/>
          </p:cNvGraphicFramePr>
          <p:nvPr/>
        </p:nvGraphicFramePr>
        <p:xfrm>
          <a:off x="8316913" y="2636838"/>
          <a:ext cx="64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aph" r:id="rId5" imgW="3232800" imgH="2537280" progId="Origin50.Graph">
                  <p:embed/>
                </p:oleObj>
              </mc:Choice>
              <mc:Fallback>
                <p:oleObj name="Graph" r:id="rId5" imgW="3232800" imgH="253728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636838"/>
                        <a:ext cx="647700" cy="508000"/>
                      </a:xfrm>
                      <a:prstGeom prst="rect">
                        <a:avLst/>
                      </a:prstGeom>
                      <a:solidFill>
                        <a:srgbClr val="EFF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94" name="Rectangle 58"/>
          <p:cNvSpPr>
            <a:spLocks noChangeArrowheads="1"/>
          </p:cNvSpPr>
          <p:nvPr/>
        </p:nvSpPr>
        <p:spPr bwMode="auto">
          <a:xfrm>
            <a:off x="6911975" y="2060575"/>
            <a:ext cx="2232025" cy="51752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400"/>
              <a:t>změna energie je</a:t>
            </a:r>
          </a:p>
          <a:p>
            <a:pPr algn="ctr" eaLnBrk="0" hangingPunct="0"/>
            <a:r>
              <a:rPr lang="cs-CZ" sz="1400"/>
              <a:t> </a:t>
            </a:r>
            <a:r>
              <a:rPr lang="en-US" sz="1400"/>
              <a:t>½</a:t>
            </a:r>
            <a:r>
              <a:rPr lang="cs-CZ" sz="1400">
                <a:solidFill>
                  <a:srgbClr val="FF0000"/>
                </a:solidFill>
              </a:rPr>
              <a:t> M</a:t>
            </a:r>
            <a:r>
              <a:rPr lang="cs-CZ" sz="1400" baseline="-25000">
                <a:solidFill>
                  <a:srgbClr val="FF0000"/>
                </a:solidFill>
              </a:rPr>
              <a:t>J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>
                <a:solidFill>
                  <a:srgbClr val="000099"/>
                </a:solidFill>
              </a:rPr>
              <a:t>v</a:t>
            </a:r>
            <a:r>
              <a:rPr lang="cs-CZ" sz="1400" baseline="30000"/>
              <a:t>2</a:t>
            </a:r>
            <a:r>
              <a:rPr lang="cs-CZ" sz="1400"/>
              <a:t> = E</a:t>
            </a:r>
            <a:r>
              <a:rPr lang="el-GR" sz="1400" baseline="-25000">
                <a:latin typeface="Times New Roman" pitchFamily="18" charset="0"/>
              </a:rPr>
              <a:t>γ</a:t>
            </a:r>
            <a:r>
              <a:rPr lang="cs-CZ" sz="1400" baseline="30000"/>
              <a:t>2</a:t>
            </a:r>
            <a:r>
              <a:rPr lang="en-US" sz="1400" baseline="30000"/>
              <a:t> </a:t>
            </a:r>
            <a:r>
              <a:rPr lang="cs-CZ" sz="1400"/>
              <a:t>/</a:t>
            </a:r>
            <a:r>
              <a:rPr lang="en-US" sz="1400"/>
              <a:t> </a:t>
            </a:r>
            <a:r>
              <a:rPr lang="cs-CZ" sz="1400"/>
              <a:t>2</a:t>
            </a:r>
            <a:r>
              <a:rPr lang="cs-CZ" sz="1400">
                <a:solidFill>
                  <a:srgbClr val="FF0000"/>
                </a:solidFill>
              </a:rPr>
              <a:t> M</a:t>
            </a:r>
            <a:r>
              <a:rPr lang="cs-CZ" sz="1400" baseline="-25000">
                <a:solidFill>
                  <a:srgbClr val="FF0000"/>
                </a:solidFill>
              </a:rPr>
              <a:t>J</a:t>
            </a:r>
            <a:r>
              <a:rPr lang="cs-CZ" sz="1400"/>
              <a:t> c</a:t>
            </a:r>
            <a:r>
              <a:rPr lang="cs-CZ" sz="1400" baseline="30000"/>
              <a:t>2</a:t>
            </a:r>
          </a:p>
        </p:txBody>
      </p:sp>
      <p:sp>
        <p:nvSpPr>
          <p:cNvPr id="91196" name="Text Box 60"/>
          <p:cNvSpPr txBox="1">
            <a:spLocks noChangeArrowheads="1"/>
          </p:cNvSpPr>
          <p:nvPr/>
        </p:nvSpPr>
        <p:spPr bwMode="auto">
          <a:xfrm>
            <a:off x="7667625" y="3860800"/>
            <a:ext cx="1476375" cy="527050"/>
          </a:xfrm>
          <a:prstGeom prst="rect">
            <a:avLst/>
          </a:prstGeom>
          <a:solidFill>
            <a:srgbClr val="FFEFDF"/>
          </a:solidFill>
          <a:ln w="9525" algn="ctr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kvantum o hybnosti </a:t>
            </a:r>
            <a:r>
              <a:rPr lang="en-US" sz="1400"/>
              <a:t>~</a:t>
            </a:r>
            <a:r>
              <a:rPr lang="cs-CZ" sz="1400"/>
              <a:t>E</a:t>
            </a:r>
            <a:r>
              <a:rPr lang="el-GR" sz="1400" baseline="-25000">
                <a:latin typeface="Times New Roman" pitchFamily="18" charset="0"/>
              </a:rPr>
              <a:t>γ</a:t>
            </a:r>
            <a:r>
              <a:rPr lang="cs-CZ" sz="1400"/>
              <a:t> / c</a:t>
            </a:r>
          </a:p>
        </p:txBody>
      </p:sp>
      <p:sp>
        <p:nvSpPr>
          <p:cNvPr id="91198" name="AutoShape 62"/>
          <p:cNvSpPr>
            <a:spLocks noChangeArrowheads="1"/>
          </p:cNvSpPr>
          <p:nvPr/>
        </p:nvSpPr>
        <p:spPr bwMode="auto">
          <a:xfrm rot="1264997">
            <a:off x="8245475" y="3141663"/>
            <a:ext cx="215900" cy="649287"/>
          </a:xfrm>
          <a:prstGeom prst="upArrow">
            <a:avLst>
              <a:gd name="adj1" fmla="val 50000"/>
              <a:gd name="adj2" fmla="val 75184"/>
            </a:avLst>
          </a:prstGeom>
          <a:solidFill>
            <a:srgbClr val="D5E6E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052" name="Text Box 64"/>
          <p:cNvSpPr txBox="1">
            <a:spLocks noChangeArrowheads="1"/>
          </p:cNvSpPr>
          <p:nvPr/>
        </p:nvSpPr>
        <p:spPr bwMode="auto">
          <a:xfrm>
            <a:off x="3492500" y="115888"/>
            <a:ext cx="2160588" cy="3667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P</a:t>
            </a:r>
            <a:r>
              <a:rPr lang="cs-CZ" sz="1800"/>
              <a:t>ři emisi i absorpci</a:t>
            </a:r>
          </a:p>
        </p:txBody>
      </p:sp>
      <p:sp>
        <p:nvSpPr>
          <p:cNvPr id="1053" name="Text Box 65"/>
          <p:cNvSpPr txBox="1">
            <a:spLocks noChangeArrowheads="1"/>
          </p:cNvSpPr>
          <p:nvPr/>
        </p:nvSpPr>
        <p:spPr bwMode="auto">
          <a:xfrm>
            <a:off x="49213" y="1724025"/>
            <a:ext cx="2578100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E=energie prachu v n</a:t>
            </a:r>
            <a:r>
              <a:rPr lang="cs-CZ"/>
              <a:t>á</a:t>
            </a:r>
            <a:r>
              <a:rPr lang="en-US"/>
              <a:t>boji</a:t>
            </a:r>
            <a:endParaRPr lang="cs-CZ"/>
          </a:p>
        </p:txBody>
      </p:sp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4643438" y="1724025"/>
            <a:ext cx="2736850" cy="336550"/>
          </a:xfrm>
          <a:prstGeom prst="rect">
            <a:avLst/>
          </a:prstGeom>
          <a:solidFill>
            <a:srgbClr val="D5E6E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E=rozdíl kvantových hladin</a:t>
            </a:r>
          </a:p>
        </p:txBody>
      </p:sp>
      <p:sp>
        <p:nvSpPr>
          <p:cNvPr id="91203" name="Text Box 67"/>
          <p:cNvSpPr txBox="1">
            <a:spLocks noChangeArrowheads="1"/>
          </p:cNvSpPr>
          <p:nvPr/>
        </p:nvSpPr>
        <p:spPr bwMode="auto">
          <a:xfrm>
            <a:off x="6227763" y="3933825"/>
            <a:ext cx="633412" cy="346075"/>
          </a:xfrm>
          <a:prstGeom prst="rect">
            <a:avLst/>
          </a:prstGeom>
          <a:solidFill>
            <a:srgbClr val="FFEFDF"/>
          </a:solidFill>
          <a:ln w="9525" algn="ctr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</a:t>
            </a:r>
            <a:r>
              <a:rPr lang="en-US" baseline="-25000">
                <a:solidFill>
                  <a:srgbClr val="FF0000"/>
                </a:solidFill>
              </a:rPr>
              <a:t>J </a:t>
            </a:r>
            <a:r>
              <a:rPr lang="en-US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91204" name="AutoShape 68"/>
          <p:cNvSpPr>
            <a:spLocks noChangeArrowheads="1"/>
          </p:cNvSpPr>
          <p:nvPr/>
        </p:nvSpPr>
        <p:spPr bwMode="auto">
          <a:xfrm>
            <a:off x="7092950" y="4005263"/>
            <a:ext cx="431800" cy="2159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EDF6F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057" name="Oval 69"/>
          <p:cNvSpPr>
            <a:spLocks noChangeArrowheads="1"/>
          </p:cNvSpPr>
          <p:nvPr/>
        </p:nvSpPr>
        <p:spPr bwMode="auto">
          <a:xfrm>
            <a:off x="3203575" y="4005263"/>
            <a:ext cx="647700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058" name="Oval 70"/>
          <p:cNvSpPr>
            <a:spLocks noChangeArrowheads="1"/>
          </p:cNvSpPr>
          <p:nvPr/>
        </p:nvSpPr>
        <p:spPr bwMode="auto">
          <a:xfrm>
            <a:off x="3132138" y="5013325"/>
            <a:ext cx="647700" cy="3603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207" name="Oval 71"/>
          <p:cNvSpPr>
            <a:spLocks noChangeArrowheads="1"/>
          </p:cNvSpPr>
          <p:nvPr/>
        </p:nvSpPr>
        <p:spPr bwMode="auto">
          <a:xfrm>
            <a:off x="7956550" y="2205038"/>
            <a:ext cx="1008063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94" grpId="0" animBg="1"/>
      <p:bldP spid="91196" grpId="0" animBg="1"/>
      <p:bldP spid="91198" grpId="0" animBg="1"/>
      <p:bldP spid="91202" grpId="0" animBg="1"/>
      <p:bldP spid="91203" grpId="0" animBg="1"/>
      <p:bldP spid="91204" grpId="0" animBg="1"/>
      <p:bldP spid="912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3"/>
          <p:cNvSpPr txBox="1">
            <a:spLocks noChangeArrowheads="1"/>
          </p:cNvSpPr>
          <p:nvPr/>
        </p:nvSpPr>
        <p:spPr bwMode="auto">
          <a:xfrm>
            <a:off x="1371600" y="244475"/>
            <a:ext cx="6359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400"/>
              <a:t>Kompenzace zpětného rázu</a:t>
            </a:r>
          </a:p>
        </p:txBody>
      </p:sp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812800" y="833438"/>
            <a:ext cx="7497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Vyu</a:t>
            </a:r>
            <a:r>
              <a:rPr lang="cs-CZ"/>
              <a:t>žití Dopplerova posunu :  </a:t>
            </a:r>
            <a:r>
              <a:rPr lang="cs-CZ" i="1"/>
              <a:t>E</a:t>
            </a:r>
            <a:r>
              <a:rPr lang="cs-CZ" baseline="-25000"/>
              <a:t>D </a:t>
            </a:r>
            <a:r>
              <a:rPr lang="cs-CZ"/>
              <a:t> = (</a:t>
            </a:r>
            <a:r>
              <a:rPr lang="cs-CZ" i="1"/>
              <a:t>v / c</a:t>
            </a:r>
            <a:r>
              <a:rPr lang="cs-CZ"/>
              <a:t> ) </a:t>
            </a:r>
            <a:r>
              <a:rPr lang="cs-CZ" i="1"/>
              <a:t>E</a:t>
            </a:r>
            <a:r>
              <a:rPr lang="cs-CZ" baseline="-25000"/>
              <a:t>0</a:t>
            </a:r>
            <a:r>
              <a:rPr lang="cs-CZ"/>
              <a:t>  (nerelativistický efekt prvního řádu)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1925" y="1503363"/>
            <a:ext cx="89820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dirty="0" err="1">
                <a:cs typeface="+mn-cs"/>
              </a:rPr>
              <a:t>Moon</a:t>
            </a:r>
            <a:r>
              <a:rPr lang="cs-CZ" dirty="0">
                <a:cs typeface="+mn-cs"/>
              </a:rPr>
              <a:t> [1951] :</a:t>
            </a:r>
          </a:p>
          <a:p>
            <a:pPr eaLnBrk="0" hangingPunct="0">
              <a:defRPr/>
            </a:pPr>
            <a:r>
              <a:rPr lang="cs-CZ" dirty="0">
                <a:solidFill>
                  <a:srgbClr val="FF0000"/>
                </a:solidFill>
                <a:cs typeface="+mn-cs"/>
              </a:rPr>
              <a:t>zdroj </a:t>
            </a:r>
            <a:r>
              <a:rPr lang="cs-CZ" baseline="30000" dirty="0">
                <a:solidFill>
                  <a:srgbClr val="FF0000"/>
                </a:solidFill>
                <a:cs typeface="+mn-cs"/>
              </a:rPr>
              <a:t>198</a:t>
            </a:r>
            <a:r>
              <a:rPr lang="cs-CZ" dirty="0">
                <a:solidFill>
                  <a:srgbClr val="FF0000"/>
                </a:solidFill>
                <a:cs typeface="+mn-cs"/>
              </a:rPr>
              <a:t>Hg → </a:t>
            </a:r>
            <a:r>
              <a:rPr lang="cs-CZ" baseline="30000" dirty="0">
                <a:solidFill>
                  <a:srgbClr val="FF0000"/>
                </a:solidFill>
                <a:cs typeface="+mn-cs"/>
              </a:rPr>
              <a:t>198</a:t>
            </a:r>
            <a:r>
              <a:rPr lang="cs-CZ" dirty="0">
                <a:solidFill>
                  <a:srgbClr val="FF0000"/>
                </a:solidFill>
                <a:cs typeface="+mn-cs"/>
              </a:rPr>
              <a:t>Au</a:t>
            </a:r>
            <a:r>
              <a:rPr lang="cs-CZ" dirty="0">
                <a:cs typeface="+mn-cs"/>
              </a:rPr>
              <a:t> (γ záření s energií 411 </a:t>
            </a:r>
            <a:r>
              <a:rPr lang="cs-CZ" dirty="0" err="1">
                <a:cs typeface="+mn-cs"/>
              </a:rPr>
              <a:t>keV</a:t>
            </a:r>
            <a:r>
              <a:rPr lang="cs-CZ" dirty="0">
                <a:cs typeface="+mn-cs"/>
              </a:rPr>
              <a:t>)  </a:t>
            </a:r>
          </a:p>
          <a:p>
            <a:pPr eaLnBrk="0" hangingPunct="0">
              <a:defRPr/>
            </a:pPr>
            <a:r>
              <a:rPr lang="cs-CZ" dirty="0">
                <a:cs typeface="+mn-cs"/>
              </a:rPr>
              <a:t>                           na hrotě ultracentrifugy, </a:t>
            </a:r>
            <a:r>
              <a:rPr lang="cs-CZ" dirty="0">
                <a:solidFill>
                  <a:srgbClr val="00663A"/>
                </a:solidFill>
                <a:cs typeface="+mn-cs"/>
              </a:rPr>
              <a:t>lineární rychlost 670 </a:t>
            </a:r>
            <a:r>
              <a:rPr lang="cs-CZ" dirty="0" err="1">
                <a:solidFill>
                  <a:srgbClr val="00663A"/>
                </a:solidFill>
                <a:cs typeface="+mn-cs"/>
              </a:rPr>
              <a:t>ms</a:t>
            </a:r>
            <a:r>
              <a:rPr lang="cs-CZ" baseline="30000" dirty="0">
                <a:solidFill>
                  <a:srgbClr val="00663A"/>
                </a:solidFill>
                <a:cs typeface="+mn-cs"/>
              </a:rPr>
              <a:t>-1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 </a:t>
            </a:r>
            <a:r>
              <a:rPr lang="cs-CZ" dirty="0">
                <a:cs typeface="+mn-cs"/>
              </a:rPr>
              <a:t>vůči </a:t>
            </a:r>
          </a:p>
          <a:p>
            <a:pPr eaLnBrk="0" hangingPunct="0">
              <a:defRPr/>
            </a:pPr>
            <a:r>
              <a:rPr lang="cs-CZ" dirty="0">
                <a:cs typeface="+mn-cs"/>
              </a:rPr>
              <a:t>                                                                                                    nepohyblivému </a:t>
            </a:r>
            <a:r>
              <a:rPr lang="cs-CZ" dirty="0" err="1">
                <a:solidFill>
                  <a:srgbClr val="002EC0"/>
                </a:solidFill>
                <a:cs typeface="+mn-cs"/>
              </a:rPr>
              <a:t>absorbéru</a:t>
            </a:r>
            <a:r>
              <a:rPr lang="cs-CZ" dirty="0">
                <a:solidFill>
                  <a:srgbClr val="002EC0"/>
                </a:solidFill>
                <a:cs typeface="+mn-cs"/>
              </a:rPr>
              <a:t> </a:t>
            </a:r>
            <a:r>
              <a:rPr lang="cs-CZ" baseline="30000" dirty="0">
                <a:solidFill>
                  <a:srgbClr val="002EC0"/>
                </a:solidFill>
                <a:cs typeface="+mn-cs"/>
              </a:rPr>
              <a:t>198</a:t>
            </a:r>
            <a:r>
              <a:rPr lang="cs-CZ" dirty="0">
                <a:solidFill>
                  <a:srgbClr val="002EC0"/>
                </a:solidFill>
                <a:cs typeface="+mn-cs"/>
              </a:rPr>
              <a:t>Au</a:t>
            </a:r>
            <a:r>
              <a:rPr lang="cs-CZ" dirty="0">
                <a:cs typeface="+mn-cs"/>
              </a:rPr>
              <a:t>   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5983288"/>
            <a:ext cx="86344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r>
              <a:rPr lang="en-US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P. B. Moon: </a:t>
            </a:r>
            <a:r>
              <a:rPr lang="cs-CZ" altLang="ja-JP" sz="1200" dirty="0">
                <a:ea typeface="MS Mincho" pitchFamily="49" charset="-128"/>
                <a:cs typeface="Times New Roman" pitchFamily="18" charset="0"/>
              </a:rPr>
              <a:t>“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Interference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between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Rayleigh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and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nuclear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resonant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scattering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of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gamma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cs-CZ" altLang="ja-JP" sz="1200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rays</a:t>
            </a:r>
            <a:r>
              <a:rPr lang="cs-CZ" altLang="ja-JP" sz="1200" dirty="0">
                <a:ea typeface="MS Mincho" pitchFamily="49" charset="-128"/>
                <a:cs typeface="Times New Roman" pitchFamily="18" charset="0"/>
              </a:rPr>
              <a:t>”</a:t>
            </a:r>
            <a:r>
              <a:rPr lang="cs-CZ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Proc. Phys. Soc. (London), </a:t>
            </a:r>
            <a:r>
              <a:rPr lang="en-US" altLang="ja-JP" sz="1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64, </a:t>
            </a:r>
            <a:r>
              <a:rPr lang="en-US" altLang="ja-JP" sz="12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76 (1951)</a:t>
            </a:r>
            <a:endParaRPr lang="en-US" altLang="ja-JP" dirty="0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31763" y="6262688"/>
            <a:ext cx="6411912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G.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Malmfors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“Nuclear Resonance Scattering of Gamma-Rays”,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rkiv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Fysik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49-56 (1953</a:t>
            </a:r>
            <a:r>
              <a:rPr lang="en-US" sz="1200" dirty="0">
                <a:latin typeface="+mn-lt"/>
                <a:cs typeface="+mn-cs"/>
              </a:rPr>
              <a:t>)</a:t>
            </a:r>
            <a:endParaRPr lang="cs-CZ" sz="1200" dirty="0">
              <a:latin typeface="+mn-lt"/>
              <a:cs typeface="+mn-cs"/>
            </a:endParaRPr>
          </a:p>
        </p:txBody>
      </p:sp>
      <p:sp>
        <p:nvSpPr>
          <p:cNvPr id="12295" name="TextovéPole 8"/>
          <p:cNvSpPr txBox="1">
            <a:spLocks noChangeArrowheads="1"/>
          </p:cNvSpPr>
          <p:nvPr/>
        </p:nvSpPr>
        <p:spPr bwMode="auto">
          <a:xfrm>
            <a:off x="650875" y="3319463"/>
            <a:ext cx="2976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Opět využití Dopplerova efektu</a:t>
            </a:r>
          </a:p>
        </p:txBody>
      </p:sp>
      <p:sp>
        <p:nvSpPr>
          <p:cNvPr id="12296" name="TextovéPole 10"/>
          <p:cNvSpPr txBox="1">
            <a:spLocks noChangeArrowheads="1"/>
          </p:cNvSpPr>
          <p:nvPr/>
        </p:nvSpPr>
        <p:spPr bwMode="auto">
          <a:xfrm>
            <a:off x="457200" y="2443163"/>
            <a:ext cx="4581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 i="1"/>
              <a:t>E</a:t>
            </a:r>
            <a:r>
              <a:rPr lang="cs-CZ" b="1" baseline="-25000"/>
              <a:t>D </a:t>
            </a:r>
            <a:r>
              <a:rPr lang="cs-CZ"/>
              <a:t> musí kompensovat </a:t>
            </a:r>
            <a:r>
              <a:rPr lang="cs-CZ" b="1"/>
              <a:t>2</a:t>
            </a:r>
            <a:r>
              <a:rPr lang="cs-CZ" b="1" i="1"/>
              <a:t> E</a:t>
            </a:r>
            <a:r>
              <a:rPr lang="cs-CZ" b="1" baseline="-25000"/>
              <a:t>R</a:t>
            </a:r>
            <a:r>
              <a:rPr lang="cs-CZ" b="1"/>
              <a:t> </a:t>
            </a:r>
            <a:r>
              <a:rPr lang="cs-CZ"/>
              <a:t>(při emisi i absorpci) </a:t>
            </a:r>
          </a:p>
        </p:txBody>
      </p:sp>
      <p:sp>
        <p:nvSpPr>
          <p:cNvPr id="12297" name="TextovéPole 11"/>
          <p:cNvSpPr txBox="1">
            <a:spLocks noChangeArrowheads="1"/>
          </p:cNvSpPr>
          <p:nvPr/>
        </p:nvSpPr>
        <p:spPr bwMode="auto">
          <a:xfrm>
            <a:off x="152400" y="2943225"/>
            <a:ext cx="176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Malmfors</a:t>
            </a:r>
            <a:r>
              <a:rPr lang="cs-CZ"/>
              <a:t> [1953] : </a:t>
            </a:r>
          </a:p>
        </p:txBody>
      </p:sp>
      <p:pic>
        <p:nvPicPr>
          <p:cNvPr id="122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679700"/>
            <a:ext cx="2987675" cy="3254375"/>
          </a:xfrm>
          <a:prstGeom prst="rect">
            <a:avLst/>
          </a:prstGeom>
          <a:solidFill>
            <a:srgbClr val="B3FFDD">
              <a:alpha val="56078"/>
            </a:s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12299" name="TextovéPole 10"/>
          <p:cNvSpPr txBox="1">
            <a:spLocks noChangeArrowheads="1"/>
          </p:cNvSpPr>
          <p:nvPr/>
        </p:nvSpPr>
        <p:spPr bwMode="auto">
          <a:xfrm>
            <a:off x="658813" y="3594100"/>
            <a:ext cx="4008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Tepeln</a:t>
            </a:r>
            <a:r>
              <a:rPr lang="cs-CZ"/>
              <a:t>ý</a:t>
            </a:r>
            <a:r>
              <a:rPr lang="en-US"/>
              <a:t> pohyb</a:t>
            </a:r>
            <a:r>
              <a:rPr lang="cs-CZ"/>
              <a:t> samostatných atomů/jader</a:t>
            </a:r>
          </a:p>
        </p:txBody>
      </p:sp>
      <p:sp>
        <p:nvSpPr>
          <p:cNvPr id="12300" name="TextovéPole 11"/>
          <p:cNvSpPr txBox="1">
            <a:spLocks noChangeArrowheads="1"/>
          </p:cNvSpPr>
          <p:nvPr/>
        </p:nvSpPr>
        <p:spPr bwMode="auto">
          <a:xfrm>
            <a:off x="701675" y="3890963"/>
            <a:ext cx="4454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Při </a:t>
            </a:r>
            <a:r>
              <a:rPr lang="cs-CZ" b="1"/>
              <a:t>zvýšení teploty</a:t>
            </a:r>
            <a:r>
              <a:rPr lang="cs-CZ"/>
              <a:t> se </a:t>
            </a:r>
            <a:r>
              <a:rPr lang="cs-CZ" b="1"/>
              <a:t>zvětší překryv </a:t>
            </a:r>
            <a:r>
              <a:rPr lang="cs-CZ"/>
              <a:t>obou distribucí – při emisi i absorpci       zvýšení resonanční absorpce  </a:t>
            </a:r>
          </a:p>
        </p:txBody>
      </p:sp>
      <p:sp>
        <p:nvSpPr>
          <p:cNvPr id="12301" name="TextovéPole 12"/>
          <p:cNvSpPr txBox="1">
            <a:spLocks noChangeArrowheads="1"/>
          </p:cNvSpPr>
          <p:nvPr/>
        </p:nvSpPr>
        <p:spPr bwMode="auto">
          <a:xfrm>
            <a:off x="244475" y="4891088"/>
            <a:ext cx="1989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Mössbauer [1958] :</a:t>
            </a:r>
          </a:p>
        </p:txBody>
      </p:sp>
      <p:sp>
        <p:nvSpPr>
          <p:cNvPr id="12302" name="TextovéPole 13"/>
          <p:cNvSpPr txBox="1">
            <a:spLocks noChangeArrowheads="1"/>
          </p:cNvSpPr>
          <p:nvPr/>
        </p:nvSpPr>
        <p:spPr bwMode="auto">
          <a:xfrm>
            <a:off x="722313" y="5262563"/>
            <a:ext cx="3371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Snížení </a:t>
            </a:r>
            <a:r>
              <a:rPr lang="cs-CZ"/>
              <a:t>teploty </a:t>
            </a:r>
            <a:r>
              <a:rPr lang="cs-CZ" b="1"/>
              <a:t>krystalu </a:t>
            </a:r>
            <a:r>
              <a:rPr lang="cs-CZ"/>
              <a:t>vedlo ke </a:t>
            </a:r>
            <a:r>
              <a:rPr lang="cs-CZ" b="1"/>
              <a:t>zvýšení</a:t>
            </a:r>
            <a:r>
              <a:rPr lang="cs-CZ"/>
              <a:t> resonanční absorpce</a:t>
            </a:r>
          </a:p>
        </p:txBody>
      </p:sp>
      <p:sp>
        <p:nvSpPr>
          <p:cNvPr id="12303" name="Šipka doprava 14"/>
          <p:cNvSpPr>
            <a:spLocks noChangeArrowheads="1"/>
          </p:cNvSpPr>
          <p:nvPr/>
        </p:nvSpPr>
        <p:spPr bwMode="auto">
          <a:xfrm>
            <a:off x="3605213" y="4252913"/>
            <a:ext cx="222250" cy="101600"/>
          </a:xfrm>
          <a:prstGeom prst="rightArrow">
            <a:avLst>
              <a:gd name="adj1" fmla="val 50000"/>
              <a:gd name="adj2" fmla="val 49887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12304" name="Obdélník 15"/>
          <p:cNvSpPr>
            <a:spLocks noChangeArrowheads="1"/>
          </p:cNvSpPr>
          <p:nvPr/>
        </p:nvSpPr>
        <p:spPr bwMode="auto">
          <a:xfrm>
            <a:off x="212725" y="6511925"/>
            <a:ext cx="6599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Times New Roman" pitchFamily="18" charset="0"/>
                <a:ea typeface="MS Mincho" pitchFamily="49" charset="-128"/>
              </a:rPr>
              <a:t>R. L. Mössbauer: „Kernresonanzfluoreszenz von Gammastrahlung in Ir</a:t>
            </a:r>
            <a:r>
              <a:rPr lang="cs-CZ" sz="1200" baseline="30000">
                <a:latin typeface="Times New Roman" pitchFamily="18" charset="0"/>
                <a:ea typeface="MS Mincho" pitchFamily="49" charset="-128"/>
              </a:rPr>
              <a:t>191</a:t>
            </a:r>
            <a:r>
              <a:rPr lang="cs-CZ" sz="1200">
                <a:latin typeface="Times New Roman" pitchFamily="18" charset="0"/>
                <a:ea typeface="MS Mincho" pitchFamily="49" charset="-128"/>
              </a:rPr>
              <a:t>”,</a:t>
            </a:r>
            <a:r>
              <a:rPr lang="cs-CZ" sz="1200" i="1">
                <a:latin typeface="Times New Roman" pitchFamily="18" charset="0"/>
                <a:ea typeface="MS Mincho" pitchFamily="49" charset="-128"/>
              </a:rPr>
              <a:t> </a:t>
            </a:r>
            <a:r>
              <a:rPr lang="cs-CZ" sz="1200">
                <a:latin typeface="Times New Roman" pitchFamily="18" charset="0"/>
                <a:ea typeface="MS Mincho" pitchFamily="49" charset="-128"/>
              </a:rPr>
              <a:t>Z. Phys.</a:t>
            </a:r>
            <a:r>
              <a:rPr lang="cs-CZ" sz="1200" i="1">
                <a:latin typeface="Times New Roman" pitchFamily="18" charset="0"/>
                <a:ea typeface="MS Mincho" pitchFamily="49" charset="-128"/>
              </a:rPr>
              <a:t> </a:t>
            </a:r>
            <a:r>
              <a:rPr lang="cs-CZ" sz="1200" b="1">
                <a:latin typeface="Times New Roman" pitchFamily="18" charset="0"/>
                <a:ea typeface="MS Mincho" pitchFamily="49" charset="-128"/>
              </a:rPr>
              <a:t>151</a:t>
            </a:r>
            <a:r>
              <a:rPr lang="cs-CZ" sz="1200">
                <a:latin typeface="Times New Roman" pitchFamily="18" charset="0"/>
                <a:ea typeface="MS Mincho" pitchFamily="49" charset="-128"/>
              </a:rPr>
              <a:t> 124-43 (1958)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4" grpId="0"/>
      <p:bldP spid="12293" grpId="0"/>
      <p:bldP spid="6" grpId="0"/>
      <p:bldP spid="12295" grpId="0"/>
      <p:bldP spid="12296" grpId="0"/>
      <p:bldP spid="12297" grpId="0"/>
      <p:bldP spid="12299" grpId="0"/>
      <p:bldP spid="12300" grpId="0"/>
      <p:bldP spid="12301" grpId="0"/>
      <p:bldP spid="12302" grpId="0"/>
      <p:bldP spid="12303" grpId="0" animBg="1"/>
      <p:bldP spid="12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usk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365375"/>
            <a:ext cx="4508500" cy="1063625"/>
          </a:xfrm>
          <a:prstGeom prst="rect">
            <a:avLst/>
          </a:prstGeom>
          <a:solidFill>
            <a:srgbClr val="CDEBCD"/>
          </a:solidFill>
          <a:ln w="9525">
            <a:noFill/>
            <a:miter lim="800000"/>
            <a:headEnd/>
            <a:tailEnd/>
          </a:ln>
        </p:spPr>
      </p:pic>
      <p:pic>
        <p:nvPicPr>
          <p:cNvPr id="13315" name="Picture 3" descr="t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5397500"/>
            <a:ext cx="4570412" cy="1460500"/>
          </a:xfrm>
          <a:prstGeom prst="rect">
            <a:avLst/>
          </a:prstGeom>
          <a:solidFill>
            <a:srgbClr val="CDEBCD"/>
          </a:solidFill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579813" y="614363"/>
            <a:ext cx="2000250" cy="3667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/>
              <a:t>Zákon zachování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700338" y="908050"/>
            <a:ext cx="1065212" cy="33655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hybnosti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08625" y="908050"/>
            <a:ext cx="936625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energie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75238" y="5373688"/>
            <a:ext cx="2159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000">
                <a:sym typeface="Symbol" pitchFamily="18" charset="2"/>
              </a:rPr>
              <a:t>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40313" y="2416175"/>
            <a:ext cx="301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000">
                <a:sym typeface="Symbol" pitchFamily="18" charset="2"/>
              </a:rPr>
              <a:t>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140200" y="3860800"/>
            <a:ext cx="1079500" cy="7302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náboj o hmotnosti m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2414182">
            <a:off x="4643438" y="2924175"/>
            <a:ext cx="215900" cy="649288"/>
          </a:xfrm>
          <a:prstGeom prst="up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19115306" flipV="1">
            <a:off x="4716463" y="4724400"/>
            <a:ext cx="215900" cy="649288"/>
          </a:xfrm>
          <a:prstGeom prst="up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786063" y="2997200"/>
            <a:ext cx="10652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/>
              <a:t>hmotnost M</a:t>
            </a:r>
            <a:r>
              <a:rPr lang="cs-CZ" sz="1200" baseline="-25000"/>
              <a:t>p</a:t>
            </a:r>
            <a:endParaRPr lang="cs-CZ" sz="120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348038" y="6237288"/>
            <a:ext cx="1065212" cy="57943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/>
              <a:t>hmotnost </a:t>
            </a:r>
            <a:r>
              <a:rPr lang="cs-CZ" sz="2000"/>
              <a:t>M</a:t>
            </a:r>
            <a:r>
              <a:rPr lang="en-US" sz="2000" baseline="-25000"/>
              <a:t>T</a:t>
            </a:r>
            <a:endParaRPr lang="cs-CZ" sz="1800" baseline="-2500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700338" y="1341438"/>
            <a:ext cx="1223962" cy="30480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lineární ve </a:t>
            </a:r>
            <a:r>
              <a:rPr lang="cs-CZ" sz="1400" b="1"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932363" y="1341438"/>
            <a:ext cx="1584325" cy="30480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kvadratická ve </a:t>
            </a:r>
            <a:r>
              <a:rPr lang="cs-CZ" sz="1400" b="1"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4925" y="3778250"/>
            <a:ext cx="1584325" cy="336550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M</a:t>
            </a:r>
            <a:r>
              <a:rPr lang="cs-CZ" baseline="-25000"/>
              <a:t>p</a:t>
            </a:r>
            <a:r>
              <a:rPr lang="cs-CZ"/>
              <a:t> v</a:t>
            </a:r>
            <a:r>
              <a:rPr lang="cs-CZ" baseline="-25000"/>
              <a:t>p</a:t>
            </a:r>
            <a:r>
              <a:rPr lang="cs-CZ"/>
              <a:t>= - m </a:t>
            </a:r>
            <a:r>
              <a:rPr lang="cs-CZ">
                <a:solidFill>
                  <a:srgbClr val="0000CC"/>
                </a:solidFill>
              </a:rPr>
              <a:t>v</a:t>
            </a:r>
            <a:endParaRPr lang="cs-CZ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0" y="4868863"/>
            <a:ext cx="1441450" cy="396875"/>
          </a:xfrm>
          <a:prstGeom prst="rect">
            <a:avLst/>
          </a:prstGeom>
          <a:solidFill>
            <a:srgbClr val="FFEFD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/>
              <a:t>M</a:t>
            </a:r>
            <a:r>
              <a:rPr lang="cs-CZ" sz="2000" baseline="-25000"/>
              <a:t>T</a:t>
            </a:r>
            <a:r>
              <a:rPr lang="cs-CZ" baseline="-25000"/>
              <a:t> </a:t>
            </a:r>
            <a:r>
              <a:rPr lang="cs-CZ" sz="1200"/>
              <a:t>v</a:t>
            </a:r>
            <a:r>
              <a:rPr lang="cs-CZ" sz="1200" baseline="-25000"/>
              <a:t>T </a:t>
            </a:r>
            <a:r>
              <a:rPr lang="cs-CZ"/>
              <a:t>= - m </a:t>
            </a:r>
            <a:r>
              <a:rPr lang="cs-CZ">
                <a:solidFill>
                  <a:srgbClr val="0000CC"/>
                </a:solidFill>
              </a:rPr>
              <a:t>v</a:t>
            </a:r>
            <a:endParaRPr lang="cs-CZ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619250" y="3644900"/>
            <a:ext cx="2576513" cy="703263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+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 baseline="-25000"/>
              <a:t>p</a:t>
            </a:r>
            <a:r>
              <a:rPr lang="cs-CZ"/>
              <a:t>v</a:t>
            </a:r>
            <a:r>
              <a:rPr lang="cs-CZ" baseline="-25000"/>
              <a:t>p</a:t>
            </a:r>
            <a:r>
              <a:rPr lang="cs-CZ" baseline="30000"/>
              <a:t>2</a:t>
            </a:r>
            <a:r>
              <a:rPr lang="cs-CZ"/>
              <a:t> =</a:t>
            </a:r>
            <a:endParaRPr lang="cs-CZ" baseline="-25000"/>
          </a:p>
          <a:p>
            <a:pPr algn="ctr" eaLnBrk="0" hangingPunct="0">
              <a:spcBef>
                <a:spcPct val="50000"/>
              </a:spcBef>
            </a:pPr>
            <a:r>
              <a:rPr lang="cs-CZ">
                <a:latin typeface="Arial" charset="0"/>
              </a:rPr>
              <a:t>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(1 +m/M</a:t>
            </a:r>
            <a:r>
              <a:rPr lang="cs-CZ" baseline="-25000"/>
              <a:t>p</a:t>
            </a:r>
            <a:r>
              <a:rPr lang="cs-CZ"/>
              <a:t>)</a:t>
            </a:r>
            <a:endParaRPr lang="en-US" baseline="3000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635125" y="4508500"/>
            <a:ext cx="2576513" cy="85407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+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 sz="2000"/>
              <a:t>M</a:t>
            </a:r>
            <a:r>
              <a:rPr lang="en-US" sz="2000" baseline="-25000"/>
              <a:t>T</a:t>
            </a:r>
            <a:r>
              <a:rPr lang="cs-CZ" sz="1200"/>
              <a:t>v</a:t>
            </a:r>
            <a:r>
              <a:rPr lang="en-US" sz="1200" baseline="-25000">
                <a:solidFill>
                  <a:srgbClr val="000000"/>
                </a:solidFill>
              </a:rPr>
              <a:t>T</a:t>
            </a:r>
            <a:r>
              <a:rPr lang="cs-CZ" baseline="30000"/>
              <a:t>2</a:t>
            </a:r>
            <a:r>
              <a:rPr lang="cs-CZ"/>
              <a:t> =</a:t>
            </a:r>
            <a:endParaRPr lang="cs-CZ" baseline="-25000"/>
          </a:p>
          <a:p>
            <a:pPr algn="ctr" eaLnBrk="0" hangingPunct="0">
              <a:spcBef>
                <a:spcPct val="50000"/>
              </a:spcBef>
            </a:pPr>
            <a:r>
              <a:rPr lang="cs-CZ">
                <a:latin typeface="Arial" charset="0"/>
              </a:rPr>
              <a:t> =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cs-CZ"/>
              <a:t>m</a:t>
            </a:r>
            <a:r>
              <a:rPr lang="cs-CZ">
                <a:solidFill>
                  <a:srgbClr val="0000CC"/>
                </a:solidFill>
              </a:rPr>
              <a:t>v</a:t>
            </a:r>
            <a:r>
              <a:rPr lang="cs-CZ" baseline="30000">
                <a:solidFill>
                  <a:srgbClr val="0000CC"/>
                </a:solidFill>
              </a:rPr>
              <a:t>2</a:t>
            </a:r>
            <a:r>
              <a:rPr lang="cs-CZ">
                <a:solidFill>
                  <a:srgbClr val="0000CC"/>
                </a:solidFill>
              </a:rPr>
              <a:t> </a:t>
            </a:r>
            <a:r>
              <a:rPr lang="cs-CZ"/>
              <a:t>(1 +m/</a:t>
            </a:r>
            <a:r>
              <a:rPr lang="cs-CZ" sz="2000"/>
              <a:t>M</a:t>
            </a:r>
            <a:r>
              <a:rPr lang="en-US" sz="2000" baseline="-25000"/>
              <a:t>T</a:t>
            </a:r>
            <a:r>
              <a:rPr lang="cs-CZ"/>
              <a:t>)</a:t>
            </a:r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827088" y="109538"/>
            <a:ext cx="2449512" cy="366712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Mechanick</a:t>
            </a:r>
            <a:r>
              <a:rPr lang="cs-CZ" sz="1800"/>
              <a:t>á analogie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459538" y="109538"/>
            <a:ext cx="2073275" cy="366712"/>
          </a:xfrm>
          <a:prstGeom prst="rect">
            <a:avLst/>
          </a:prstGeom>
          <a:solidFill>
            <a:srgbClr val="D5E6E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800"/>
              <a:t>Jádro a </a:t>
            </a:r>
            <a:r>
              <a:rPr lang="el-GR" sz="1800">
                <a:ea typeface="Arial Unicode MS" pitchFamily="34" charset="-128"/>
                <a:cs typeface="Arial Unicode MS" pitchFamily="34" charset="-128"/>
              </a:rPr>
              <a:t>γ</a:t>
            </a:r>
            <a:r>
              <a:rPr lang="cs-CZ" sz="1800">
                <a:latin typeface="Arial" charset="0"/>
              </a:rPr>
              <a:t>-kvantum</a:t>
            </a:r>
            <a:endParaRPr lang="el-GR" sz="1800">
              <a:latin typeface="Arial" charset="0"/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6443663" y="2636838"/>
            <a:ext cx="287337" cy="288925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011863" y="2997200"/>
            <a:ext cx="1223962" cy="527050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jádro hmotnost </a:t>
            </a:r>
            <a:r>
              <a:rPr lang="cs-CZ" sz="1400">
                <a:solidFill>
                  <a:srgbClr val="FF0000"/>
                </a:solidFill>
              </a:rPr>
              <a:t>M</a:t>
            </a:r>
            <a:r>
              <a:rPr lang="cs-CZ" sz="1400" baseline="-25000">
                <a:solidFill>
                  <a:srgbClr val="FF0000"/>
                </a:solidFill>
              </a:rPr>
              <a:t>J</a:t>
            </a:r>
            <a:endParaRPr lang="cs-CZ" sz="1400">
              <a:solidFill>
                <a:srgbClr val="FF0000"/>
              </a:solidFill>
            </a:endParaRPr>
          </a:p>
        </p:txBody>
      </p:sp>
      <p:sp>
        <p:nvSpPr>
          <p:cNvPr id="91160" name="AutoShape 24"/>
          <p:cNvSpPr>
            <a:spLocks noChangeArrowheads="1"/>
          </p:cNvSpPr>
          <p:nvPr/>
        </p:nvSpPr>
        <p:spPr bwMode="auto">
          <a:xfrm>
            <a:off x="5364163" y="5057775"/>
            <a:ext cx="1800225" cy="1800225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5364163" y="5445125"/>
            <a:ext cx="71437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2" name="Oval 26"/>
          <p:cNvSpPr>
            <a:spLocks noChangeArrowheads="1"/>
          </p:cNvSpPr>
          <p:nvPr/>
        </p:nvSpPr>
        <p:spPr bwMode="auto">
          <a:xfrm>
            <a:off x="5508625" y="5445125"/>
            <a:ext cx="71438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5508625" y="5445125"/>
            <a:ext cx="71438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5651500" y="5445125"/>
            <a:ext cx="73025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5795963" y="5445125"/>
            <a:ext cx="73025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6" name="Oval 30"/>
          <p:cNvSpPr>
            <a:spLocks noChangeArrowheads="1"/>
          </p:cNvSpPr>
          <p:nvPr/>
        </p:nvSpPr>
        <p:spPr bwMode="auto">
          <a:xfrm>
            <a:off x="5940425" y="5445125"/>
            <a:ext cx="73025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7" name="Oval 31"/>
          <p:cNvSpPr>
            <a:spLocks noChangeArrowheads="1"/>
          </p:cNvSpPr>
          <p:nvPr/>
        </p:nvSpPr>
        <p:spPr bwMode="auto">
          <a:xfrm>
            <a:off x="6084888" y="5445125"/>
            <a:ext cx="71437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8" name="Oval 32"/>
          <p:cNvSpPr>
            <a:spLocks noChangeArrowheads="1"/>
          </p:cNvSpPr>
          <p:nvPr/>
        </p:nvSpPr>
        <p:spPr bwMode="auto">
          <a:xfrm>
            <a:off x="6227763" y="5445125"/>
            <a:ext cx="73025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69" name="Oval 33"/>
          <p:cNvSpPr>
            <a:spLocks noChangeArrowheads="1"/>
          </p:cNvSpPr>
          <p:nvPr/>
        </p:nvSpPr>
        <p:spPr bwMode="auto">
          <a:xfrm>
            <a:off x="6372225" y="5445125"/>
            <a:ext cx="71438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6516688" y="5445125"/>
            <a:ext cx="71437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6661150" y="5445125"/>
            <a:ext cx="71438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5364163" y="5734050"/>
            <a:ext cx="71437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3" name="Oval 37"/>
          <p:cNvSpPr>
            <a:spLocks noChangeArrowheads="1"/>
          </p:cNvSpPr>
          <p:nvPr/>
        </p:nvSpPr>
        <p:spPr bwMode="auto">
          <a:xfrm>
            <a:off x="5508625" y="5445125"/>
            <a:ext cx="71438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4" name="Oval 38"/>
          <p:cNvSpPr>
            <a:spLocks noChangeArrowheads="1"/>
          </p:cNvSpPr>
          <p:nvPr/>
        </p:nvSpPr>
        <p:spPr bwMode="auto">
          <a:xfrm>
            <a:off x="5508625" y="5445125"/>
            <a:ext cx="71438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5651500" y="5445125"/>
            <a:ext cx="73025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5795963" y="5445125"/>
            <a:ext cx="73025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7" name="Oval 41"/>
          <p:cNvSpPr>
            <a:spLocks noChangeArrowheads="1"/>
          </p:cNvSpPr>
          <p:nvPr/>
        </p:nvSpPr>
        <p:spPr bwMode="auto">
          <a:xfrm>
            <a:off x="5940425" y="5445125"/>
            <a:ext cx="73025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8" name="Oval 42"/>
          <p:cNvSpPr>
            <a:spLocks noChangeArrowheads="1"/>
          </p:cNvSpPr>
          <p:nvPr/>
        </p:nvSpPr>
        <p:spPr bwMode="auto">
          <a:xfrm>
            <a:off x="6084888" y="5445125"/>
            <a:ext cx="71437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6227763" y="5445125"/>
            <a:ext cx="73025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6372225" y="5445125"/>
            <a:ext cx="71438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6516688" y="5445125"/>
            <a:ext cx="71437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2" name="Oval 46"/>
          <p:cNvSpPr>
            <a:spLocks noChangeArrowheads="1"/>
          </p:cNvSpPr>
          <p:nvPr/>
        </p:nvSpPr>
        <p:spPr bwMode="auto">
          <a:xfrm>
            <a:off x="6661150" y="5445125"/>
            <a:ext cx="71438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3" name="Oval 47"/>
          <p:cNvSpPr>
            <a:spLocks noChangeArrowheads="1"/>
          </p:cNvSpPr>
          <p:nvPr/>
        </p:nvSpPr>
        <p:spPr bwMode="auto">
          <a:xfrm>
            <a:off x="5364163" y="5589588"/>
            <a:ext cx="71437" cy="71437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4" name="Oval 48"/>
          <p:cNvSpPr>
            <a:spLocks noChangeArrowheads="1"/>
          </p:cNvSpPr>
          <p:nvPr/>
        </p:nvSpPr>
        <p:spPr bwMode="auto">
          <a:xfrm>
            <a:off x="5364163" y="5876925"/>
            <a:ext cx="71437" cy="73025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5" name="Oval 49"/>
          <p:cNvSpPr>
            <a:spLocks noChangeArrowheads="1"/>
          </p:cNvSpPr>
          <p:nvPr/>
        </p:nvSpPr>
        <p:spPr bwMode="auto">
          <a:xfrm>
            <a:off x="5364163" y="5876925"/>
            <a:ext cx="71437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6" name="Oval 50"/>
          <p:cNvSpPr>
            <a:spLocks noChangeArrowheads="1"/>
          </p:cNvSpPr>
          <p:nvPr/>
        </p:nvSpPr>
        <p:spPr bwMode="auto">
          <a:xfrm>
            <a:off x="5364163" y="6021388"/>
            <a:ext cx="71437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7" name="Oval 51"/>
          <p:cNvSpPr>
            <a:spLocks noChangeArrowheads="1"/>
          </p:cNvSpPr>
          <p:nvPr/>
        </p:nvSpPr>
        <p:spPr bwMode="auto">
          <a:xfrm>
            <a:off x="5364163" y="6165850"/>
            <a:ext cx="71437" cy="71438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8" name="Oval 52"/>
          <p:cNvSpPr>
            <a:spLocks noChangeArrowheads="1"/>
          </p:cNvSpPr>
          <p:nvPr/>
        </p:nvSpPr>
        <p:spPr bwMode="auto">
          <a:xfrm>
            <a:off x="5364163" y="6310313"/>
            <a:ext cx="71437" cy="71437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89" name="Oval 53"/>
          <p:cNvSpPr>
            <a:spLocks noChangeArrowheads="1"/>
          </p:cNvSpPr>
          <p:nvPr/>
        </p:nvSpPr>
        <p:spPr bwMode="auto">
          <a:xfrm>
            <a:off x="5364163" y="6453188"/>
            <a:ext cx="71437" cy="73025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90" name="Oval 54"/>
          <p:cNvSpPr>
            <a:spLocks noChangeArrowheads="1"/>
          </p:cNvSpPr>
          <p:nvPr/>
        </p:nvSpPr>
        <p:spPr bwMode="auto">
          <a:xfrm>
            <a:off x="5364163" y="6597650"/>
            <a:ext cx="71437" cy="71438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91" name="Oval 55"/>
          <p:cNvSpPr>
            <a:spLocks noChangeArrowheads="1"/>
          </p:cNvSpPr>
          <p:nvPr/>
        </p:nvSpPr>
        <p:spPr bwMode="auto">
          <a:xfrm>
            <a:off x="5364163" y="6742113"/>
            <a:ext cx="71437" cy="71437"/>
          </a:xfrm>
          <a:prstGeom prst="ellipse">
            <a:avLst/>
          </a:prstGeom>
          <a:solidFill>
            <a:srgbClr val="002E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pic>
        <p:nvPicPr>
          <p:cNvPr id="13368" name="Object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2636838"/>
            <a:ext cx="647700" cy="508000"/>
          </a:xfrm>
          <a:prstGeom prst="rect">
            <a:avLst/>
          </a:prstGeom>
          <a:solidFill>
            <a:srgbClr val="EFF9FF"/>
          </a:solidFill>
          <a:ln w="9525">
            <a:noFill/>
            <a:miter lim="800000"/>
            <a:headEnd/>
            <a:tailEnd/>
          </a:ln>
        </p:spPr>
      </p:pic>
      <p:pic>
        <p:nvPicPr>
          <p:cNvPr id="91193" name="Object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5445125"/>
            <a:ext cx="287338" cy="225425"/>
          </a:xfrm>
          <a:prstGeom prst="rect">
            <a:avLst/>
          </a:prstGeom>
          <a:solidFill>
            <a:srgbClr val="EFF9FF"/>
          </a:solidFill>
          <a:ln w="9525">
            <a:noFill/>
            <a:miter lim="800000"/>
            <a:headEnd/>
            <a:tailEnd/>
          </a:ln>
        </p:spPr>
      </p:pic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6911975" y="2060575"/>
            <a:ext cx="2232025" cy="517525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400"/>
              <a:t>změna energie je</a:t>
            </a:r>
          </a:p>
          <a:p>
            <a:pPr algn="ctr" eaLnBrk="0" hangingPunct="0"/>
            <a:r>
              <a:rPr lang="cs-CZ" sz="1400"/>
              <a:t> </a:t>
            </a:r>
            <a:r>
              <a:rPr lang="en-US" sz="1400"/>
              <a:t>½</a:t>
            </a:r>
            <a:r>
              <a:rPr lang="cs-CZ" sz="1400">
                <a:solidFill>
                  <a:srgbClr val="FF0000"/>
                </a:solidFill>
              </a:rPr>
              <a:t> M</a:t>
            </a:r>
            <a:r>
              <a:rPr lang="cs-CZ" sz="1400" baseline="-25000">
                <a:solidFill>
                  <a:srgbClr val="FF0000"/>
                </a:solidFill>
              </a:rPr>
              <a:t>J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>
                <a:solidFill>
                  <a:srgbClr val="000099"/>
                </a:solidFill>
              </a:rPr>
              <a:t>v</a:t>
            </a:r>
            <a:r>
              <a:rPr lang="cs-CZ" sz="1400" baseline="30000"/>
              <a:t>2</a:t>
            </a:r>
            <a:r>
              <a:rPr lang="cs-CZ" sz="1400"/>
              <a:t> = E</a:t>
            </a:r>
            <a:r>
              <a:rPr lang="el-GR" sz="1400" baseline="-25000">
                <a:latin typeface="Times New Roman" pitchFamily="18" charset="0"/>
              </a:rPr>
              <a:t>γ</a:t>
            </a:r>
            <a:r>
              <a:rPr lang="cs-CZ" sz="1400" baseline="30000"/>
              <a:t>2</a:t>
            </a:r>
            <a:r>
              <a:rPr lang="en-US" sz="1400" baseline="30000"/>
              <a:t> </a:t>
            </a:r>
            <a:r>
              <a:rPr lang="cs-CZ" sz="1400"/>
              <a:t>/</a:t>
            </a:r>
            <a:r>
              <a:rPr lang="en-US" sz="1400"/>
              <a:t> </a:t>
            </a:r>
            <a:r>
              <a:rPr lang="cs-CZ" sz="1400"/>
              <a:t>2</a:t>
            </a:r>
            <a:r>
              <a:rPr lang="cs-CZ" sz="1400">
                <a:solidFill>
                  <a:srgbClr val="FF0000"/>
                </a:solidFill>
              </a:rPr>
              <a:t> M</a:t>
            </a:r>
            <a:r>
              <a:rPr lang="cs-CZ" sz="1400" baseline="-25000">
                <a:solidFill>
                  <a:srgbClr val="FF0000"/>
                </a:solidFill>
              </a:rPr>
              <a:t>J</a:t>
            </a:r>
            <a:r>
              <a:rPr lang="cs-CZ" sz="1400"/>
              <a:t> c</a:t>
            </a:r>
            <a:r>
              <a:rPr lang="cs-CZ" sz="1400" baseline="30000"/>
              <a:t>2</a:t>
            </a:r>
          </a:p>
        </p:txBody>
      </p:sp>
      <p:sp>
        <p:nvSpPr>
          <p:cNvPr id="91195" name="Rectangle 59"/>
          <p:cNvSpPr>
            <a:spLocks noChangeArrowheads="1"/>
          </p:cNvSpPr>
          <p:nvPr/>
        </p:nvSpPr>
        <p:spPr bwMode="auto">
          <a:xfrm>
            <a:off x="6516688" y="5949950"/>
            <a:ext cx="2663825" cy="671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sz="1800">
                <a:cs typeface="+mn-cs"/>
              </a:rPr>
              <a:t>změna energie je</a:t>
            </a:r>
          </a:p>
          <a:p>
            <a:pPr algn="ctr" eaLnBrk="0" hangingPunct="0">
              <a:defRPr/>
            </a:pPr>
            <a:r>
              <a:rPr lang="cs-CZ" sz="1400">
                <a:cs typeface="+mn-cs"/>
              </a:rPr>
              <a:t> </a:t>
            </a:r>
            <a:r>
              <a:rPr lang="en-US" sz="1400">
                <a:cs typeface="+mn-cs"/>
              </a:rPr>
              <a:t>½</a:t>
            </a:r>
            <a:r>
              <a:rPr lang="cs-CZ" sz="140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>
                <a:solidFill>
                  <a:srgbClr val="FF0000"/>
                </a:solidFill>
                <a:cs typeface="+mn-cs"/>
              </a:rPr>
              <a:t>M</a:t>
            </a:r>
            <a:r>
              <a:rPr lang="en-US" sz="2000" baseline="-25000">
                <a:solidFill>
                  <a:srgbClr val="FF0000"/>
                </a:solidFill>
                <a:cs typeface="+mn-cs"/>
              </a:rPr>
              <a:t>K</a:t>
            </a:r>
            <a:r>
              <a:rPr lang="cs-CZ" sz="1400">
                <a:solidFill>
                  <a:srgbClr val="FF0000"/>
                </a:solidFill>
                <a:cs typeface="+mn-cs"/>
              </a:rPr>
              <a:t> </a:t>
            </a:r>
            <a:r>
              <a:rPr lang="cs-CZ" sz="1400">
                <a:solidFill>
                  <a:srgbClr val="000099"/>
                </a:solidFill>
                <a:cs typeface="+mn-cs"/>
              </a:rPr>
              <a:t>v</a:t>
            </a:r>
            <a:r>
              <a:rPr lang="cs-CZ" sz="1400" baseline="30000">
                <a:cs typeface="+mn-cs"/>
              </a:rPr>
              <a:t>2</a:t>
            </a:r>
            <a:r>
              <a:rPr lang="cs-CZ" sz="1400">
                <a:cs typeface="+mn-cs"/>
              </a:rPr>
              <a:t> = E</a:t>
            </a:r>
            <a:r>
              <a:rPr lang="el-GR" sz="1400" baseline="-25000">
                <a:latin typeface="Times New Roman" pitchFamily="18" charset="0"/>
                <a:cs typeface="+mn-cs"/>
              </a:rPr>
              <a:t>γ</a:t>
            </a:r>
            <a:r>
              <a:rPr lang="cs-CZ" sz="1400" baseline="30000">
                <a:cs typeface="+mn-cs"/>
              </a:rPr>
              <a:t>2</a:t>
            </a:r>
            <a:r>
              <a:rPr lang="en-US" sz="1400" baseline="30000">
                <a:cs typeface="+mn-cs"/>
              </a:rPr>
              <a:t> </a:t>
            </a:r>
            <a:r>
              <a:rPr lang="cs-CZ" sz="1400">
                <a:cs typeface="+mn-cs"/>
              </a:rPr>
              <a:t>/ 2 </a:t>
            </a:r>
            <a:r>
              <a:rPr lang="en-US" sz="2000">
                <a:solidFill>
                  <a:srgbClr val="FF0000"/>
                </a:solidFill>
                <a:cs typeface="+mn-cs"/>
              </a:rPr>
              <a:t>M</a:t>
            </a:r>
            <a:r>
              <a:rPr lang="en-US" sz="2000" baseline="-25000">
                <a:solidFill>
                  <a:srgbClr val="FF0000"/>
                </a:solidFill>
                <a:cs typeface="+mn-cs"/>
              </a:rPr>
              <a:t>K</a:t>
            </a:r>
            <a:r>
              <a:rPr lang="cs-CZ" sz="1400">
                <a:cs typeface="+mn-cs"/>
              </a:rPr>
              <a:t> c</a:t>
            </a:r>
            <a:r>
              <a:rPr lang="cs-CZ" sz="1400" baseline="30000">
                <a:cs typeface="+mn-cs"/>
              </a:rPr>
              <a:t>2</a:t>
            </a: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7667625" y="3860800"/>
            <a:ext cx="1476375" cy="527050"/>
          </a:xfrm>
          <a:prstGeom prst="rect">
            <a:avLst/>
          </a:prstGeom>
          <a:solidFill>
            <a:srgbClr val="FFEFDF"/>
          </a:solidFill>
          <a:ln w="9525" algn="ctr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400"/>
              <a:t>kvantum o hybnosti </a:t>
            </a:r>
            <a:r>
              <a:rPr lang="en-US" sz="1400"/>
              <a:t>~</a:t>
            </a:r>
            <a:r>
              <a:rPr lang="cs-CZ" sz="1400"/>
              <a:t>E</a:t>
            </a:r>
            <a:r>
              <a:rPr lang="el-GR" sz="1400" baseline="-25000">
                <a:latin typeface="Times New Roman" pitchFamily="18" charset="0"/>
              </a:rPr>
              <a:t>γ</a:t>
            </a:r>
            <a:r>
              <a:rPr lang="cs-CZ" sz="1400"/>
              <a:t> / c</a:t>
            </a:r>
          </a:p>
        </p:txBody>
      </p:sp>
      <p:sp>
        <p:nvSpPr>
          <p:cNvPr id="91197" name="Text Box 61"/>
          <p:cNvSpPr txBox="1">
            <a:spLocks noChangeArrowheads="1"/>
          </p:cNvSpPr>
          <p:nvPr/>
        </p:nvSpPr>
        <p:spPr bwMode="auto">
          <a:xfrm>
            <a:off x="5956300" y="4403725"/>
            <a:ext cx="1423988" cy="609600"/>
          </a:xfrm>
          <a:prstGeom prst="rect">
            <a:avLst/>
          </a:prstGeom>
          <a:solidFill>
            <a:srgbClr val="FFCE3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krystal hmotnost  </a:t>
            </a:r>
            <a:r>
              <a:rPr lang="en-US" sz="2000">
                <a:solidFill>
                  <a:srgbClr val="FF0000"/>
                </a:solidFill>
              </a:rPr>
              <a:t>M</a:t>
            </a:r>
            <a:r>
              <a:rPr lang="en-US" sz="2000" baseline="-25000">
                <a:solidFill>
                  <a:srgbClr val="FF0000"/>
                </a:solidFill>
              </a:rPr>
              <a:t>K</a:t>
            </a:r>
            <a:endParaRPr lang="cs-CZ" sz="2000">
              <a:solidFill>
                <a:srgbClr val="FF0000"/>
              </a:solidFill>
            </a:endParaRPr>
          </a:p>
        </p:txBody>
      </p:sp>
      <p:sp>
        <p:nvSpPr>
          <p:cNvPr id="13374" name="AutoShape 62"/>
          <p:cNvSpPr>
            <a:spLocks noChangeArrowheads="1"/>
          </p:cNvSpPr>
          <p:nvPr/>
        </p:nvSpPr>
        <p:spPr bwMode="auto">
          <a:xfrm rot="1264997">
            <a:off x="8245475" y="3141663"/>
            <a:ext cx="215900" cy="649287"/>
          </a:xfrm>
          <a:prstGeom prst="upArrow">
            <a:avLst>
              <a:gd name="adj1" fmla="val 50000"/>
              <a:gd name="adj2" fmla="val 75184"/>
            </a:avLst>
          </a:prstGeom>
          <a:solidFill>
            <a:srgbClr val="D5E6E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199" name="AutoShape 63"/>
          <p:cNvSpPr>
            <a:spLocks noChangeArrowheads="1"/>
          </p:cNvSpPr>
          <p:nvPr/>
        </p:nvSpPr>
        <p:spPr bwMode="auto">
          <a:xfrm rot="9443653">
            <a:off x="8243888" y="4652963"/>
            <a:ext cx="215900" cy="649287"/>
          </a:xfrm>
          <a:prstGeom prst="upArrow">
            <a:avLst>
              <a:gd name="adj1" fmla="val 50000"/>
              <a:gd name="adj2" fmla="val 75184"/>
            </a:avLst>
          </a:prstGeom>
          <a:solidFill>
            <a:srgbClr val="D5E6E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3492500" y="115888"/>
            <a:ext cx="2160588" cy="366712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P</a:t>
            </a:r>
            <a:r>
              <a:rPr lang="cs-CZ" sz="1800"/>
              <a:t>ři emisi i absorpci</a:t>
            </a: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49213" y="1724025"/>
            <a:ext cx="2578100" cy="336550"/>
          </a:xfrm>
          <a:prstGeom prst="rect">
            <a:avLst/>
          </a:prstGeom>
          <a:solidFill>
            <a:srgbClr val="FFDFF4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E=energie prachu v n</a:t>
            </a:r>
            <a:r>
              <a:rPr lang="cs-CZ"/>
              <a:t>á</a:t>
            </a:r>
            <a:r>
              <a:rPr lang="en-US"/>
              <a:t>boji</a:t>
            </a:r>
            <a:endParaRPr lang="cs-CZ"/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4643438" y="1724025"/>
            <a:ext cx="2736850" cy="336550"/>
          </a:xfrm>
          <a:prstGeom prst="rect">
            <a:avLst/>
          </a:prstGeom>
          <a:solidFill>
            <a:srgbClr val="D5E6E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/>
              <a:t>E=rozdíl kvantových hladin</a:t>
            </a:r>
          </a:p>
        </p:txBody>
      </p:sp>
      <p:sp>
        <p:nvSpPr>
          <p:cNvPr id="13379" name="Text Box 67"/>
          <p:cNvSpPr txBox="1">
            <a:spLocks noChangeArrowheads="1"/>
          </p:cNvSpPr>
          <p:nvPr/>
        </p:nvSpPr>
        <p:spPr bwMode="auto">
          <a:xfrm>
            <a:off x="6227763" y="3933825"/>
            <a:ext cx="633412" cy="346075"/>
          </a:xfrm>
          <a:prstGeom prst="rect">
            <a:avLst/>
          </a:prstGeom>
          <a:solidFill>
            <a:srgbClr val="FFEFDF"/>
          </a:solidFill>
          <a:ln w="9525" algn="ctr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</a:t>
            </a:r>
            <a:r>
              <a:rPr lang="en-US" baseline="-25000">
                <a:solidFill>
                  <a:srgbClr val="FF0000"/>
                </a:solidFill>
              </a:rPr>
              <a:t>J </a:t>
            </a:r>
            <a:r>
              <a:rPr lang="en-US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13380" name="AutoShape 68"/>
          <p:cNvSpPr>
            <a:spLocks noChangeArrowheads="1"/>
          </p:cNvSpPr>
          <p:nvPr/>
        </p:nvSpPr>
        <p:spPr bwMode="auto">
          <a:xfrm>
            <a:off x="7092950" y="4005263"/>
            <a:ext cx="431800" cy="2159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EDF6F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3381" name="Oval 69"/>
          <p:cNvSpPr>
            <a:spLocks noChangeArrowheads="1"/>
          </p:cNvSpPr>
          <p:nvPr/>
        </p:nvSpPr>
        <p:spPr bwMode="auto">
          <a:xfrm>
            <a:off x="3203575" y="4005263"/>
            <a:ext cx="647700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13382" name="Oval 70"/>
          <p:cNvSpPr>
            <a:spLocks noChangeArrowheads="1"/>
          </p:cNvSpPr>
          <p:nvPr/>
        </p:nvSpPr>
        <p:spPr bwMode="auto">
          <a:xfrm>
            <a:off x="3132138" y="5013325"/>
            <a:ext cx="647700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cs-CZ">
              <a:ln w="38100">
                <a:solidFill>
                  <a:schemeClr val="tx1"/>
                </a:solidFill>
              </a:ln>
              <a:cs typeface="Arial" pitchFamily="34" charset="0"/>
            </a:endParaRPr>
          </a:p>
        </p:txBody>
      </p:sp>
      <p:sp>
        <p:nvSpPr>
          <p:cNvPr id="13383" name="Oval 71"/>
          <p:cNvSpPr>
            <a:spLocks noChangeArrowheads="1"/>
          </p:cNvSpPr>
          <p:nvPr/>
        </p:nvSpPr>
        <p:spPr bwMode="auto">
          <a:xfrm>
            <a:off x="7956550" y="2205038"/>
            <a:ext cx="1008063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  <p:sp>
        <p:nvSpPr>
          <p:cNvPr id="91208" name="Oval 72"/>
          <p:cNvSpPr>
            <a:spLocks noChangeArrowheads="1"/>
          </p:cNvSpPr>
          <p:nvPr/>
        </p:nvSpPr>
        <p:spPr bwMode="auto">
          <a:xfrm>
            <a:off x="7740650" y="6237288"/>
            <a:ext cx="12239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2000"/>
                                        <p:tgtEl>
                                          <p:spTgt spid="91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2000"/>
                                        <p:tgtEl>
                                          <p:spTgt spid="9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2000"/>
                                        <p:tgtEl>
                                          <p:spTgt spid="9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0" grpId="0" animBg="1"/>
      <p:bldP spid="91161" grpId="0" animBg="1"/>
      <p:bldP spid="91162" grpId="0" animBg="1"/>
      <p:bldP spid="91163" grpId="0" animBg="1"/>
      <p:bldP spid="91164" grpId="0" animBg="1"/>
      <p:bldP spid="91165" grpId="0" animBg="1"/>
      <p:bldP spid="91166" grpId="0" animBg="1"/>
      <p:bldP spid="91167" grpId="0" animBg="1"/>
      <p:bldP spid="91168" grpId="0" animBg="1"/>
      <p:bldP spid="91169" grpId="0" animBg="1"/>
      <p:bldP spid="91170" grpId="0" animBg="1"/>
      <p:bldP spid="91171" grpId="0" animBg="1"/>
      <p:bldP spid="91172" grpId="0" animBg="1"/>
      <p:bldP spid="91173" grpId="0" animBg="1"/>
      <p:bldP spid="91174" grpId="0" animBg="1"/>
      <p:bldP spid="91175" grpId="0" animBg="1"/>
      <p:bldP spid="91176" grpId="0" animBg="1"/>
      <p:bldP spid="91177" grpId="0" animBg="1"/>
      <p:bldP spid="91178" grpId="0" animBg="1"/>
      <p:bldP spid="91179" grpId="0" animBg="1"/>
      <p:bldP spid="91180" grpId="0" animBg="1"/>
      <p:bldP spid="91181" grpId="0" animBg="1"/>
      <p:bldP spid="91182" grpId="0" animBg="1"/>
      <p:bldP spid="91183" grpId="0" animBg="1"/>
      <p:bldP spid="91184" grpId="0" animBg="1"/>
      <p:bldP spid="91185" grpId="0" animBg="1"/>
      <p:bldP spid="91186" grpId="0" animBg="1"/>
      <p:bldP spid="91187" grpId="0" animBg="1"/>
      <p:bldP spid="91188" grpId="0" animBg="1"/>
      <p:bldP spid="91189" grpId="0" animBg="1"/>
      <p:bldP spid="91190" grpId="0" animBg="1"/>
      <p:bldP spid="91191" grpId="0" animBg="1"/>
      <p:bldP spid="91195" grpId="0" build="allAtOnce" animBg="1"/>
      <p:bldP spid="91197" grpId="0" animBg="1"/>
      <p:bldP spid="91199" grpId="0" animBg="1"/>
      <p:bldP spid="9120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Vlastní 2">
      <a:dk1>
        <a:sysClr val="windowText" lastClr="000000"/>
      </a:dk1>
      <a:lt1>
        <a:sysClr val="window" lastClr="FFFFFF"/>
      </a:lt1>
      <a:dk2>
        <a:srgbClr val="00F66F"/>
      </a:dk2>
      <a:lt2>
        <a:srgbClr val="00B0F0"/>
      </a:lt2>
      <a:accent1>
        <a:srgbClr val="D787A3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Vlastní 2">
      <a:dk1>
        <a:sysClr val="windowText" lastClr="000000"/>
      </a:dk1>
      <a:lt1>
        <a:sysClr val="window" lastClr="FFFFFF"/>
      </a:lt1>
      <a:dk2>
        <a:srgbClr val="00F66F"/>
      </a:dk2>
      <a:lt2>
        <a:srgbClr val="00B0F0"/>
      </a:lt2>
      <a:accent1>
        <a:srgbClr val="D787A3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8687</TotalTime>
  <Words>3452</Words>
  <Application>Microsoft Office PowerPoint</Application>
  <PresentationFormat>Předvádění na obrazovce (4:3)</PresentationFormat>
  <Paragraphs>658</Paragraphs>
  <Slides>51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Motiv sady Office</vt:lpstr>
      <vt:lpstr>1_Motiv sady Office</vt:lpstr>
      <vt:lpstr>Graph</vt:lpstr>
      <vt:lpstr>dokument</vt:lpstr>
      <vt:lpstr>Dokument</vt:lpstr>
      <vt:lpstr>Fotografie</vt:lpstr>
      <vt:lpstr>Mössbauerova spektroskopie</vt:lpstr>
      <vt:lpstr>Osnova</vt:lpstr>
      <vt:lpstr>Prezentace aplikace PowerPoint</vt:lpstr>
      <vt:lpstr>Rezonanční fluorescence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Typické energie jaderných a elektronových interakcí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pořád historie</vt:lpstr>
      <vt:lpstr>Mössbauerovo spektrum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Možnosti uspořádání měření MS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Zhodnocení metody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 nás 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Mössbaurova spektroskopie</dc:title>
  <dc:creator>Kája</dc:creator>
  <cp:lastModifiedBy>Windows User</cp:lastModifiedBy>
  <cp:revision>241</cp:revision>
  <cp:lastPrinted>2003-05-21T12:48:32Z</cp:lastPrinted>
  <dcterms:modified xsi:type="dcterms:W3CDTF">2014-12-09T21:21:11Z</dcterms:modified>
</cp:coreProperties>
</file>